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3"/>
  </p:notesMasterIdLst>
  <p:sldIdLst>
    <p:sldId id="256" r:id="rId3"/>
    <p:sldId id="257" r:id="rId4"/>
    <p:sldId id="258" r:id="rId5"/>
    <p:sldId id="259" r:id="rId6"/>
    <p:sldId id="264" r:id="rId7"/>
    <p:sldId id="265" r:id="rId8"/>
    <p:sldId id="260" r:id="rId9"/>
    <p:sldId id="266" r:id="rId10"/>
    <p:sldId id="261" r:id="rId11"/>
    <p:sldId id="268" r:id="rId12"/>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E7D"/>
    <a:srgbClr val="F28E2B"/>
    <a:srgbClr val="A0CBE8"/>
    <a:srgbClr val="4E7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9" autoAdjust="0"/>
    <p:restoredTop sz="94660"/>
  </p:normalViewPr>
  <p:slideViewPr>
    <p:cSldViewPr snapToGrid="0">
      <p:cViewPr varScale="1">
        <p:scale>
          <a:sx n="75" d="100"/>
          <a:sy n="75" d="100"/>
        </p:scale>
        <p:origin x="117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[Forage working.xlsx]RFM PT!PivotTable2</c:name>
    <c:fmtId val="30"/>
  </c:pivotSource>
  <c:chart>
    <c:title>
      <c:tx>
        <c:rich>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r>
              <a:rPr lang="en-GB" sz="1600" b="1" i="0" baseline="0" dirty="0">
                <a:solidFill>
                  <a:schemeClr val="tx1"/>
                </a:solidFill>
              </a:rPr>
              <a:t>Customers By RFM Scores</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
        <c:idx val="2"/>
        <c:spPr>
          <a:solidFill>
            <a:schemeClr val="accent1">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
        <c:idx val="3"/>
        <c:spPr>
          <a:solidFill>
            <a:schemeClr val="accent5">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
        <c:idx val="4"/>
        <c:spPr>
          <a:solidFill>
            <a:schemeClr val="accent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
        <c:idx val="5"/>
        <c:spPr>
          <a:solidFill>
            <a:schemeClr val="accent1">
              <a:lumMod val="40000"/>
              <a:lumOff val="60000"/>
            </a:schemeClr>
          </a:solidFill>
          <a:ln>
            <a:noFill/>
          </a:ln>
          <a:effectLst/>
        </c:spPr>
        <c:dLbl>
          <c:idx val="0"/>
          <c:tx>
            <c:rich>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fld id="{DAD09F33-6936-49AD-9AEC-CEE607AB5E4D}" type="SERIESNAME">
                  <a:rPr lang="en-US" sz="1000" baseline="0"/>
                  <a:pPr>
                    <a:defRPr sz="900" b="1" i="0" u="none" strike="noStrike" kern="1200" baseline="0">
                      <a:ln>
                        <a:noFill/>
                      </a:ln>
                      <a:solidFill>
                        <a:schemeClr val="tx1"/>
                      </a:solidFill>
                      <a:latin typeface="+mn-lt"/>
                      <a:ea typeface="+mn-ea"/>
                      <a:cs typeface="+mn-cs"/>
                    </a:defRPr>
                  </a:pPr>
                  <a:t>[SERIES NAME]</a:t>
                </a:fld>
                <a:endParaRPr lang="en-US" sz="1000" baseline="0"/>
              </a:p>
              <a:p>
                <a:pPr>
                  <a:defRPr sz="900" b="1" i="0" u="none" strike="noStrike" kern="1200" baseline="0">
                    <a:ln>
                      <a:noFill/>
                    </a:ln>
                    <a:solidFill>
                      <a:schemeClr val="tx1"/>
                    </a:solidFill>
                    <a:latin typeface="+mn-lt"/>
                    <a:ea typeface="+mn-ea"/>
                    <a:cs typeface="+mn-cs"/>
                  </a:defRPr>
                </a:pPr>
                <a:fld id="{DD1CEA88-C097-458B-86F7-F26FDA49FE8D}" type="VALUE">
                  <a:rPr lang="en-US"/>
                  <a:pPr>
                    <a:defRPr sz="900" b="1" i="0" u="none" strike="noStrike" kern="1200" baseline="0">
                      <a:ln>
                        <a:noFill/>
                      </a:ln>
                      <a:solidFill>
                        <a:schemeClr val="tx1"/>
                      </a:solidFill>
                      <a:latin typeface="+mn-lt"/>
                      <a:ea typeface="+mn-ea"/>
                      <a:cs typeface="+mn-cs"/>
                    </a:defRPr>
                  </a:pPr>
                  <a:t>[VALUE]</a:t>
                </a:fld>
                <a:endParaRPr lang="en-GB"/>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15:dlblFieldTable/>
              <c15:showDataLabelsRange val="0"/>
            </c:ext>
          </c:extLst>
        </c:dLbl>
      </c:pivotFmt>
      <c:pivotFmt>
        <c:idx val="6"/>
        <c:spPr>
          <a:solidFill>
            <a:schemeClr val="accent5">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
        <c:idx val="7"/>
        <c:spPr>
          <a:solidFill>
            <a:schemeClr val="accent1">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
        <c:idx val="8"/>
        <c:spPr>
          <a:solidFill>
            <a:schemeClr val="accent1">
              <a:lumMod val="40000"/>
              <a:lumOff val="60000"/>
            </a:schemeClr>
          </a:solidFill>
          <a:ln>
            <a:noFill/>
          </a:ln>
          <a:effectLst/>
        </c:spPr>
        <c:dLbl>
          <c:idx val="0"/>
          <c:tx>
            <c:rich>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fld id="{DAD09F33-6936-49AD-9AEC-CEE607AB5E4D}" type="SERIESNAME">
                  <a:rPr lang="en-US" sz="1000" baseline="0"/>
                  <a:pPr>
                    <a:defRPr sz="900" b="1" i="0" u="none" strike="noStrike" kern="1200" baseline="0">
                      <a:ln>
                        <a:noFill/>
                      </a:ln>
                      <a:solidFill>
                        <a:schemeClr val="tx1"/>
                      </a:solidFill>
                      <a:latin typeface="+mn-lt"/>
                      <a:ea typeface="+mn-ea"/>
                      <a:cs typeface="+mn-cs"/>
                    </a:defRPr>
                  </a:pPr>
                  <a:t>[SERIES NAME]</a:t>
                </a:fld>
                <a:endParaRPr lang="en-US" sz="1000" baseline="0"/>
              </a:p>
              <a:p>
                <a:pPr>
                  <a:defRPr sz="900" b="1" i="0" u="none" strike="noStrike" kern="1200" baseline="0">
                    <a:ln>
                      <a:noFill/>
                    </a:ln>
                    <a:solidFill>
                      <a:schemeClr val="tx1"/>
                    </a:solidFill>
                    <a:latin typeface="+mn-lt"/>
                    <a:ea typeface="+mn-ea"/>
                    <a:cs typeface="+mn-cs"/>
                  </a:defRPr>
                </a:pPr>
                <a:fld id="{DD1CEA88-C097-458B-86F7-F26FDA49FE8D}" type="VALUE">
                  <a:rPr lang="en-US"/>
                  <a:pPr>
                    <a:defRPr sz="900" b="1" i="0" u="none" strike="noStrike" kern="1200" baseline="0">
                      <a:ln>
                        <a:noFill/>
                      </a:ln>
                      <a:solidFill>
                        <a:schemeClr val="tx1"/>
                      </a:solidFill>
                      <a:latin typeface="+mn-lt"/>
                      <a:ea typeface="+mn-ea"/>
                      <a:cs typeface="+mn-cs"/>
                    </a:defRPr>
                  </a:pPr>
                  <a:t>[VALUE]</a:t>
                </a:fld>
                <a:endParaRPr lang="en-GB"/>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15:dlblFieldTable/>
              <c15:showDataLabelsRange val="0"/>
            </c:ext>
          </c:extLst>
        </c:dLbl>
      </c:pivotFmt>
      <c:pivotFmt>
        <c:idx val="9"/>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
        <c:idx val="10"/>
        <c:spPr>
          <a:solidFill>
            <a:schemeClr val="accent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
        <c:idx val="11"/>
        <c:spPr>
          <a:solidFill>
            <a:schemeClr val="accent5">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
        <c:idx val="12"/>
        <c:spPr>
          <a:solidFill>
            <a:schemeClr val="accent1">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
        <c:idx val="13"/>
        <c:spPr>
          <a:solidFill>
            <a:schemeClr val="accent1">
              <a:lumMod val="40000"/>
              <a:lumOff val="60000"/>
            </a:schemeClr>
          </a:solidFill>
          <a:ln>
            <a:noFill/>
          </a:ln>
          <a:effectLst/>
        </c:spPr>
        <c:dLbl>
          <c:idx val="0"/>
          <c:tx>
            <c:rich>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fld id="{DAD09F33-6936-49AD-9AEC-CEE607AB5E4D}" type="SERIESNAME">
                  <a:rPr lang="en-US" sz="1000" baseline="0"/>
                  <a:pPr>
                    <a:defRPr sz="900" b="1" i="0" u="none" strike="noStrike" kern="1200" baseline="0">
                      <a:ln>
                        <a:noFill/>
                      </a:ln>
                      <a:solidFill>
                        <a:schemeClr val="tx1"/>
                      </a:solidFill>
                      <a:latin typeface="+mn-lt"/>
                      <a:ea typeface="+mn-ea"/>
                      <a:cs typeface="+mn-cs"/>
                    </a:defRPr>
                  </a:pPr>
                  <a:t>[SERIES NAME]</a:t>
                </a:fld>
                <a:endParaRPr lang="en-US" sz="1000" baseline="0"/>
              </a:p>
              <a:p>
                <a:pPr>
                  <a:defRPr sz="900" b="1" i="0" u="none" strike="noStrike" kern="1200" baseline="0">
                    <a:ln>
                      <a:noFill/>
                    </a:ln>
                    <a:solidFill>
                      <a:schemeClr val="tx1"/>
                    </a:solidFill>
                    <a:latin typeface="+mn-lt"/>
                    <a:ea typeface="+mn-ea"/>
                    <a:cs typeface="+mn-cs"/>
                  </a:defRPr>
                </a:pPr>
                <a:fld id="{DD1CEA88-C097-458B-86F7-F26FDA49FE8D}" type="VALUE">
                  <a:rPr lang="en-US"/>
                  <a:pPr>
                    <a:defRPr sz="900" b="1" i="0" u="none" strike="noStrike" kern="1200" baseline="0">
                      <a:ln>
                        <a:noFill/>
                      </a:ln>
                      <a:solidFill>
                        <a:schemeClr val="tx1"/>
                      </a:solidFill>
                      <a:latin typeface="+mn-lt"/>
                      <a:ea typeface="+mn-ea"/>
                      <a:cs typeface="+mn-cs"/>
                    </a:defRPr>
                  </a:pPr>
                  <a:t>[VALUE]</a:t>
                </a:fld>
                <a:endParaRPr lang="en-GB"/>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15:dlblFieldTable/>
              <c15:showDataLabelsRange val="0"/>
            </c:ext>
          </c:extLst>
        </c:dLbl>
      </c:pivotFmt>
      <c:pivotFmt>
        <c:idx val="1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
        <c:idx val="15"/>
        <c:spPr>
          <a:solidFill>
            <a:schemeClr val="accent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s>
    <c:plotArea>
      <c:layout>
        <c:manualLayout>
          <c:layoutTarget val="inner"/>
          <c:xMode val="edge"/>
          <c:yMode val="edge"/>
          <c:x val="2.6905829596412557E-2"/>
          <c:y val="0.14856481481481484"/>
          <c:w val="0.90245591011649862"/>
          <c:h val="0.84680555555555559"/>
        </c:manualLayout>
      </c:layout>
      <c:barChart>
        <c:barDir val="col"/>
        <c:grouping val="clustered"/>
        <c:varyColors val="0"/>
        <c:ser>
          <c:idx val="0"/>
          <c:order val="0"/>
          <c:tx>
            <c:strRef>
              <c:f>'RFM PT'!$B$3:$B$4</c:f>
              <c:strCache>
                <c:ptCount val="1"/>
                <c:pt idx="0">
                  <c:v>Silver</c:v>
                </c:pt>
              </c:strCache>
            </c:strRef>
          </c:tx>
          <c:spPr>
            <a:solidFill>
              <a:srgbClr val="4E79A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'RFM PT'!$A$5</c:f>
              <c:strCache>
                <c:ptCount val="1"/>
                <c:pt idx="0">
                  <c:v>Total</c:v>
                </c:pt>
              </c:strCache>
            </c:strRef>
          </c:cat>
          <c:val>
            <c:numRef>
              <c:f>'RFM PT'!$B$5</c:f>
              <c:numCache>
                <c:formatCode>General</c:formatCode>
                <c:ptCount val="1"/>
                <c:pt idx="0">
                  <c:v>812</c:v>
                </c:pt>
              </c:numCache>
            </c:numRef>
          </c:val>
          <c:extLst>
            <c:ext xmlns:c16="http://schemas.microsoft.com/office/drawing/2014/chart" uri="{C3380CC4-5D6E-409C-BE32-E72D297353CC}">
              <c16:uniqueId val="{00000000-2406-412B-8404-D10403D573EE}"/>
            </c:ext>
          </c:extLst>
        </c:ser>
        <c:ser>
          <c:idx val="1"/>
          <c:order val="1"/>
          <c:tx>
            <c:strRef>
              <c:f>'RFM PT'!$C$3:$C$4</c:f>
              <c:strCache>
                <c:ptCount val="1"/>
                <c:pt idx="0">
                  <c:v>Platnium</c:v>
                </c:pt>
              </c:strCache>
            </c:strRef>
          </c:tx>
          <c:spPr>
            <a:solidFill>
              <a:srgbClr val="A0CBE8"/>
            </a:solidFill>
            <a:ln>
              <a:noFill/>
            </a:ln>
            <a:effectLst/>
          </c:spPr>
          <c:invertIfNegative val="0"/>
          <c:dLbls>
            <c:dLbl>
              <c:idx val="0"/>
              <c:tx>
                <c:rich>
                  <a:bodyPr/>
                  <a:lstStyle/>
                  <a:p>
                    <a:fld id="{DAD09F33-6936-49AD-9AEC-CEE607AB5E4D}" type="SERIESNAME">
                      <a:rPr lang="en-US" sz="1000" baseline="0"/>
                      <a:pPr/>
                      <a:t>[SERIES NAME]</a:t>
                    </a:fld>
                    <a:endParaRPr lang="en-US" sz="1000" baseline="0"/>
                  </a:p>
                  <a:p>
                    <a:fld id="{DD1CEA88-C097-458B-86F7-F26FDA49FE8D}" type="VALUE">
                      <a:rPr lang="en-US"/>
                      <a:pPr/>
                      <a:t>[VALUE]</a:t>
                    </a:fld>
                    <a:endParaRPr lang="en-GB"/>
                  </a:p>
                </c:rich>
              </c:tx>
              <c:dLblPos val="outEnd"/>
              <c:showLegendKey val="0"/>
              <c:showVal val="1"/>
              <c:showCatName val="0"/>
              <c:showSerName val="1"/>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2406-412B-8404-D10403D573EE}"/>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'RFM PT'!$A$5</c:f>
              <c:strCache>
                <c:ptCount val="1"/>
                <c:pt idx="0">
                  <c:v>Total</c:v>
                </c:pt>
              </c:strCache>
            </c:strRef>
          </c:cat>
          <c:val>
            <c:numRef>
              <c:f>'RFM PT'!$C$5</c:f>
              <c:numCache>
                <c:formatCode>General</c:formatCode>
                <c:ptCount val="1"/>
                <c:pt idx="0">
                  <c:v>792</c:v>
                </c:pt>
              </c:numCache>
            </c:numRef>
          </c:val>
          <c:extLst>
            <c:ext xmlns:c16="http://schemas.microsoft.com/office/drawing/2014/chart" uri="{C3380CC4-5D6E-409C-BE32-E72D297353CC}">
              <c16:uniqueId val="{00000002-2406-412B-8404-D10403D573EE}"/>
            </c:ext>
          </c:extLst>
        </c:ser>
        <c:ser>
          <c:idx val="2"/>
          <c:order val="2"/>
          <c:tx>
            <c:strRef>
              <c:f>'RFM PT'!$D$3:$D$4</c:f>
              <c:strCache>
                <c:ptCount val="1"/>
                <c:pt idx="0">
                  <c:v>Gold</c:v>
                </c:pt>
              </c:strCache>
            </c:strRef>
          </c:tx>
          <c:spPr>
            <a:solidFill>
              <a:srgbClr val="F28E2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'RFM PT'!$A$5</c:f>
              <c:strCache>
                <c:ptCount val="1"/>
                <c:pt idx="0">
                  <c:v>Total</c:v>
                </c:pt>
              </c:strCache>
            </c:strRef>
          </c:cat>
          <c:val>
            <c:numRef>
              <c:f>'RFM PT'!$D$5</c:f>
              <c:numCache>
                <c:formatCode>General</c:formatCode>
                <c:ptCount val="1"/>
                <c:pt idx="0">
                  <c:v>878</c:v>
                </c:pt>
              </c:numCache>
            </c:numRef>
          </c:val>
          <c:extLst>
            <c:ext xmlns:c16="http://schemas.microsoft.com/office/drawing/2014/chart" uri="{C3380CC4-5D6E-409C-BE32-E72D297353CC}">
              <c16:uniqueId val="{00000003-2406-412B-8404-D10403D573EE}"/>
            </c:ext>
          </c:extLst>
        </c:ser>
        <c:ser>
          <c:idx val="3"/>
          <c:order val="3"/>
          <c:tx>
            <c:strRef>
              <c:f>'RFM PT'!$E$3:$E$4</c:f>
              <c:strCache>
                <c:ptCount val="1"/>
                <c:pt idx="0">
                  <c:v>Bronze</c:v>
                </c:pt>
              </c:strCache>
            </c:strRef>
          </c:tx>
          <c:spPr>
            <a:solidFill>
              <a:srgbClr val="FFBE7D"/>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'RFM PT'!$A$5</c:f>
              <c:strCache>
                <c:ptCount val="1"/>
                <c:pt idx="0">
                  <c:v>Total</c:v>
                </c:pt>
              </c:strCache>
            </c:strRef>
          </c:cat>
          <c:val>
            <c:numRef>
              <c:f>'RFM PT'!$E$5</c:f>
              <c:numCache>
                <c:formatCode>General</c:formatCode>
                <c:ptCount val="1"/>
                <c:pt idx="0">
                  <c:v>1008</c:v>
                </c:pt>
              </c:numCache>
            </c:numRef>
          </c:val>
          <c:extLst>
            <c:ext xmlns:c16="http://schemas.microsoft.com/office/drawing/2014/chart" uri="{C3380CC4-5D6E-409C-BE32-E72D297353CC}">
              <c16:uniqueId val="{00000004-2406-412B-8404-D10403D573EE}"/>
            </c:ext>
          </c:extLst>
        </c:ser>
        <c:dLbls>
          <c:dLblPos val="outEnd"/>
          <c:showLegendKey val="0"/>
          <c:showVal val="1"/>
          <c:showCatName val="0"/>
          <c:showSerName val="0"/>
          <c:showPercent val="0"/>
          <c:showBubbleSize val="0"/>
        </c:dLbls>
        <c:gapWidth val="164"/>
        <c:overlap val="-18"/>
        <c:axId val="336896319"/>
        <c:axId val="336896735"/>
      </c:barChart>
      <c:catAx>
        <c:axId val="336896319"/>
        <c:scaling>
          <c:orientation val="minMax"/>
        </c:scaling>
        <c:delete val="1"/>
        <c:axPos val="b"/>
        <c:numFmt formatCode="General" sourceLinked="1"/>
        <c:majorTickMark val="out"/>
        <c:minorTickMark val="none"/>
        <c:tickLblPos val="nextTo"/>
        <c:crossAx val="336896735"/>
        <c:crosses val="autoZero"/>
        <c:auto val="1"/>
        <c:lblAlgn val="ctr"/>
        <c:lblOffset val="100"/>
        <c:noMultiLvlLbl val="0"/>
      </c:catAx>
      <c:valAx>
        <c:axId val="336896735"/>
        <c:scaling>
          <c:orientation val="minMax"/>
        </c:scaling>
        <c:delete val="1"/>
        <c:axPos val="l"/>
        <c:majorGridlines>
          <c:spPr>
            <a:ln w="9525" cap="flat" cmpd="sng" algn="ctr">
              <a:noFill/>
              <a:round/>
            </a:ln>
            <a:effectLst/>
          </c:spPr>
        </c:majorGridlines>
        <c:numFmt formatCode="General" sourceLinked="1"/>
        <c:majorTickMark val="out"/>
        <c:minorTickMark val="none"/>
        <c:tickLblPos val="nextTo"/>
        <c:crossAx val="336896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0.36617</cdr:x>
      <cdr:y>0.46005</cdr:y>
    </cdr:from>
    <cdr:to>
      <cdr:x>0.41615</cdr:x>
      <cdr:y>0.53994</cdr:y>
    </cdr:to>
    <cdr:sp macro="" textlink="">
      <cdr:nvSpPr>
        <cdr:cNvPr id="3" name="Star: 5 Points 2">
          <a:extLst xmlns:a="http://schemas.openxmlformats.org/drawingml/2006/main">
            <a:ext uri="{FF2B5EF4-FFF2-40B4-BE49-F238E27FC236}">
              <a16:creationId xmlns:a16="http://schemas.microsoft.com/office/drawing/2014/main" id="{A00591D2-EC44-4FF2-97FE-848CF1BBCA4A}"/>
            </a:ext>
          </a:extLst>
        </cdr:cNvPr>
        <cdr:cNvSpPr/>
      </cdr:nvSpPr>
      <cdr:spPr>
        <a:xfrm xmlns:a="http://schemas.openxmlformats.org/drawingml/2006/main">
          <a:off x="1674772" y="1363435"/>
          <a:ext cx="228600" cy="236765"/>
        </a:xfrm>
        <a:prstGeom xmlns:a="http://schemas.openxmlformats.org/drawingml/2006/main" prst="star5">
          <a:avLst/>
        </a:prstGeom>
        <a:solidFill xmlns:a="http://schemas.openxmlformats.org/drawingml/2006/main">
          <a:schemeClr val="tx1"/>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0.36121</cdr:x>
      <cdr:y>0.59703</cdr:y>
    </cdr:from>
    <cdr:to>
      <cdr:x>0.41119</cdr:x>
      <cdr:y>0.67692</cdr:y>
    </cdr:to>
    <cdr:sp macro="" textlink="">
      <cdr:nvSpPr>
        <cdr:cNvPr id="4" name="Star: 5 Points 3">
          <a:extLst xmlns:a="http://schemas.openxmlformats.org/drawingml/2006/main">
            <a:ext uri="{FF2B5EF4-FFF2-40B4-BE49-F238E27FC236}">
              <a16:creationId xmlns:a16="http://schemas.microsoft.com/office/drawing/2014/main" id="{D7DB6D89-00A4-49CC-B38D-95D9F7F0DB80}"/>
            </a:ext>
          </a:extLst>
        </cdr:cNvPr>
        <cdr:cNvSpPr/>
      </cdr:nvSpPr>
      <cdr:spPr>
        <a:xfrm xmlns:a="http://schemas.openxmlformats.org/drawingml/2006/main">
          <a:off x="1652094" y="1769388"/>
          <a:ext cx="228600" cy="236765"/>
        </a:xfrm>
        <a:prstGeom xmlns:a="http://schemas.openxmlformats.org/drawingml/2006/main" prst="star5">
          <a:avLst/>
        </a:prstGeom>
        <a:solidFill xmlns:a="http://schemas.openxmlformats.org/drawingml/2006/main">
          <a:schemeClr val="tx1"/>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0.36656</cdr:x>
      <cdr:y>0.74518</cdr:y>
    </cdr:from>
    <cdr:to>
      <cdr:x>0.41654</cdr:x>
      <cdr:y>0.82507</cdr:y>
    </cdr:to>
    <cdr:sp macro="" textlink="">
      <cdr:nvSpPr>
        <cdr:cNvPr id="5" name="Star: 5 Points 4">
          <a:extLst xmlns:a="http://schemas.openxmlformats.org/drawingml/2006/main">
            <a:ext uri="{FF2B5EF4-FFF2-40B4-BE49-F238E27FC236}">
              <a16:creationId xmlns:a16="http://schemas.microsoft.com/office/drawing/2014/main" id="{D7DB6D89-00A4-49CC-B38D-95D9F7F0DB80}"/>
            </a:ext>
          </a:extLst>
        </cdr:cNvPr>
        <cdr:cNvSpPr/>
      </cdr:nvSpPr>
      <cdr:spPr>
        <a:xfrm xmlns:a="http://schemas.openxmlformats.org/drawingml/2006/main">
          <a:off x="1676586" y="2208435"/>
          <a:ext cx="228600" cy="236765"/>
        </a:xfrm>
        <a:prstGeom xmlns:a="http://schemas.openxmlformats.org/drawingml/2006/main" prst="star5">
          <a:avLst/>
        </a:prstGeom>
        <a:solidFill xmlns:a="http://schemas.openxmlformats.org/drawingml/2006/main">
          <a:schemeClr val="tx1"/>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0.36835</cdr:x>
      <cdr:y>0.88215</cdr:y>
    </cdr:from>
    <cdr:to>
      <cdr:x>0.41833</cdr:x>
      <cdr:y>0.96204</cdr:y>
    </cdr:to>
    <cdr:sp macro="" textlink="">
      <cdr:nvSpPr>
        <cdr:cNvPr id="7" name="Star: 5 Points 6">
          <a:extLst xmlns:a="http://schemas.openxmlformats.org/drawingml/2006/main">
            <a:ext uri="{FF2B5EF4-FFF2-40B4-BE49-F238E27FC236}">
              <a16:creationId xmlns:a16="http://schemas.microsoft.com/office/drawing/2014/main" id="{D7DB6D89-00A4-49CC-B38D-95D9F7F0DB80}"/>
            </a:ext>
          </a:extLst>
        </cdr:cNvPr>
        <cdr:cNvSpPr/>
      </cdr:nvSpPr>
      <cdr:spPr>
        <a:xfrm xmlns:a="http://schemas.openxmlformats.org/drawingml/2006/main">
          <a:off x="1684751" y="2614385"/>
          <a:ext cx="228600" cy="236765"/>
        </a:xfrm>
        <a:prstGeom xmlns:a="http://schemas.openxmlformats.org/drawingml/2006/main" prst="star5">
          <a:avLst/>
        </a:prstGeom>
        <a:solidFill xmlns:a="http://schemas.openxmlformats.org/drawingml/2006/main">
          <a:schemeClr val="tx1"/>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dr:relSizeAnchor xmlns:cdr="http://schemas.openxmlformats.org/drawingml/2006/chartDrawing">
    <cdr:from>
      <cdr:x>0.19814</cdr:x>
      <cdr:y>0.73002</cdr:y>
    </cdr:from>
    <cdr:to>
      <cdr:x>0.24812</cdr:x>
      <cdr:y>0.80991</cdr:y>
    </cdr:to>
    <cdr:sp macro="" textlink="">
      <cdr:nvSpPr>
        <cdr:cNvPr id="9" name="Star: 5 Points 8">
          <a:extLst xmlns:a="http://schemas.openxmlformats.org/drawingml/2006/main">
            <a:ext uri="{FF2B5EF4-FFF2-40B4-BE49-F238E27FC236}">
              <a16:creationId xmlns:a16="http://schemas.microsoft.com/office/drawing/2014/main" id="{D7DB6D89-00A4-49CC-B38D-95D9F7F0DB80}"/>
            </a:ext>
          </a:extLst>
        </cdr:cNvPr>
        <cdr:cNvSpPr/>
      </cdr:nvSpPr>
      <cdr:spPr>
        <a:xfrm xmlns:a="http://schemas.openxmlformats.org/drawingml/2006/main">
          <a:off x="906237" y="2163528"/>
          <a:ext cx="228600" cy="236765"/>
        </a:xfrm>
        <a:prstGeom xmlns:a="http://schemas.openxmlformats.org/drawingml/2006/main" prst="star5">
          <a:avLst/>
        </a:prstGeom>
        <a:solidFill xmlns:a="http://schemas.openxmlformats.org/drawingml/2006/main">
          <a:schemeClr val="tx1"/>
        </a:solidFill>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3B7CD951-FDD7-4469-A308-DE2E42590A21}" type="datetimeFigureOut">
              <a:rPr lang="en-GB" smtClean="0"/>
              <a:t>19/04/2023</a:t>
            </a:fld>
            <a:endParaRPr lang="en-GB"/>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F0F0ED3D-1AF2-44C2-994D-98361CBA922E}" type="slidenum">
              <a:rPr lang="en-GB" smtClean="0"/>
              <a:t>‹#›</a:t>
            </a:fld>
            <a:endParaRPr lang="en-GB"/>
          </a:p>
        </p:txBody>
      </p:sp>
    </p:spTree>
    <p:extLst>
      <p:ext uri="{BB962C8B-B14F-4D97-AF65-F5344CB8AC3E}">
        <p14:creationId xmlns:p14="http://schemas.microsoft.com/office/powerpoint/2010/main" val="1518583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0F0ED3D-1AF2-44C2-994D-98361CBA922E}" type="slidenum">
              <a:rPr lang="en-GB" smtClean="0"/>
              <a:t>5</a:t>
            </a:fld>
            <a:endParaRPr lang="en-GB"/>
          </a:p>
        </p:txBody>
      </p:sp>
    </p:spTree>
    <p:extLst>
      <p:ext uri="{BB962C8B-B14F-4D97-AF65-F5344CB8AC3E}">
        <p14:creationId xmlns:p14="http://schemas.microsoft.com/office/powerpoint/2010/main" val="357480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0F0ED3D-1AF2-44C2-994D-98361CBA922E}" type="slidenum">
              <a:rPr lang="en-GB" smtClean="0"/>
              <a:t>6</a:t>
            </a:fld>
            <a:endParaRPr lang="en-GB"/>
          </a:p>
        </p:txBody>
      </p:sp>
    </p:spTree>
    <p:extLst>
      <p:ext uri="{BB962C8B-B14F-4D97-AF65-F5344CB8AC3E}">
        <p14:creationId xmlns:p14="http://schemas.microsoft.com/office/powerpoint/2010/main" val="41064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0F0ED3D-1AF2-44C2-994D-98361CBA922E}" type="slidenum">
              <a:rPr lang="en-GB" smtClean="0"/>
              <a:t>7</a:t>
            </a:fld>
            <a:endParaRPr lang="en-GB"/>
          </a:p>
        </p:txBody>
      </p:sp>
    </p:spTree>
    <p:extLst>
      <p:ext uri="{BB962C8B-B14F-4D97-AF65-F5344CB8AC3E}">
        <p14:creationId xmlns:p14="http://schemas.microsoft.com/office/powerpoint/2010/main" val="202000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0F0ED3D-1AF2-44C2-994D-98361CBA922E}" type="slidenum">
              <a:rPr lang="en-GB" smtClean="0"/>
              <a:t>8</a:t>
            </a:fld>
            <a:endParaRPr lang="en-GB"/>
          </a:p>
        </p:txBody>
      </p:sp>
    </p:spTree>
    <p:extLst>
      <p:ext uri="{BB962C8B-B14F-4D97-AF65-F5344CB8AC3E}">
        <p14:creationId xmlns:p14="http://schemas.microsoft.com/office/powerpoint/2010/main" val="2607506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14C67ADC-802E-4E1C-8AD4-45BF7B172FCC}"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25"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26"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5" name="PlaceHolder 4"/>
          <p:cNvSpPr>
            <a:spLocks noGrp="1"/>
          </p:cNvSpPr>
          <p:nvPr>
            <p:ph type="sldNum" idx="1"/>
          </p:nvPr>
        </p:nvSpPr>
        <p:spPr/>
        <p:txBody>
          <a:bodyPr/>
          <a:lstStyle/>
          <a:p>
            <a:fld id="{DFA2C23C-51DA-4E97-A001-059135A40ABD}"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28"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29"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30"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31"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7" name="PlaceHolder 6"/>
          <p:cNvSpPr>
            <a:spLocks noGrp="1"/>
          </p:cNvSpPr>
          <p:nvPr>
            <p:ph type="sldNum" idx="1"/>
          </p:nvPr>
        </p:nvSpPr>
        <p:spPr/>
        <p:txBody>
          <a:bodyPr/>
          <a:lstStyle/>
          <a:p>
            <a:fld id="{52D683FE-6FA1-4C49-9AA0-7D7443E0AA9B}"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33"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34"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35"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36"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37"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38"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9" name="PlaceHolder 8"/>
          <p:cNvSpPr>
            <a:spLocks noGrp="1"/>
          </p:cNvSpPr>
          <p:nvPr>
            <p:ph type="sldNum" idx="1"/>
          </p:nvPr>
        </p:nvSpPr>
        <p:spPr/>
        <p:txBody>
          <a:bodyPr/>
          <a:lstStyle/>
          <a:p>
            <a:fld id="{8AA05B76-BD19-4A3F-847A-5A5C0FAF0353}"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1B424C87-7343-4057-8F19-3E6192556F54}"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43"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indent="0" algn="ctr">
              <a:buNone/>
            </a:pPr>
            <a:endParaRPr lang="en-GB" sz="3200" b="0" strike="noStrike" spc="-1">
              <a:solidFill>
                <a:srgbClr val="000000"/>
              </a:solidFill>
              <a:latin typeface="Arial"/>
            </a:endParaRPr>
          </a:p>
        </p:txBody>
      </p:sp>
      <p:sp>
        <p:nvSpPr>
          <p:cNvPr id="4" name="PlaceHolder 3"/>
          <p:cNvSpPr>
            <a:spLocks noGrp="1"/>
          </p:cNvSpPr>
          <p:nvPr>
            <p:ph type="sldNum" idx="2"/>
          </p:nvPr>
        </p:nvSpPr>
        <p:spPr/>
        <p:txBody>
          <a:bodyPr/>
          <a:lstStyle/>
          <a:p>
            <a:fld id="{CB5BA9E9-CC28-4644-BBC1-3945F1251679}"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45"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4" name="PlaceHolder 3"/>
          <p:cNvSpPr>
            <a:spLocks noGrp="1"/>
          </p:cNvSpPr>
          <p:nvPr>
            <p:ph type="sldNum" idx="2"/>
          </p:nvPr>
        </p:nvSpPr>
        <p:spPr/>
        <p:txBody>
          <a:bodyPr/>
          <a:lstStyle/>
          <a:p>
            <a:fld id="{E3438D9B-9E1A-4A21-BBF9-700EEE8AFE68}"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4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48"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5" name="PlaceHolder 4"/>
          <p:cNvSpPr>
            <a:spLocks noGrp="1"/>
          </p:cNvSpPr>
          <p:nvPr>
            <p:ph type="sldNum" idx="2"/>
          </p:nvPr>
        </p:nvSpPr>
        <p:spPr/>
        <p:txBody>
          <a:bodyPr/>
          <a:lstStyle/>
          <a:p>
            <a:fld id="{CCEA0C27-2D22-4608-BFD6-0645EC376C41}"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3" name="PlaceHolder 2"/>
          <p:cNvSpPr>
            <a:spLocks noGrp="1"/>
          </p:cNvSpPr>
          <p:nvPr>
            <p:ph type="sldNum" idx="2"/>
          </p:nvPr>
        </p:nvSpPr>
        <p:spPr/>
        <p:txBody>
          <a:bodyPr/>
          <a:lstStyle/>
          <a:p>
            <a:fld id="{787E83B0-3BA4-49B9-ABFC-873C2FB3BA59}"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311760" y="444960"/>
            <a:ext cx="8520120" cy="2654640"/>
          </a:xfrm>
          <a:prstGeom prst="rect">
            <a:avLst/>
          </a:prstGeom>
          <a:noFill/>
          <a:ln w="0">
            <a:noFill/>
          </a:ln>
        </p:spPr>
        <p:txBody>
          <a:bodyPr lIns="0" tIns="0" rIns="0" bIns="0" anchor="ctr">
            <a:noAutofit/>
          </a:bodyPr>
          <a:lstStyle/>
          <a:p>
            <a:pPr algn="ctr"/>
            <a:endParaRPr lang="en-GB" sz="3200" b="0" strike="noStrike" spc="-1">
              <a:solidFill>
                <a:srgbClr val="000000"/>
              </a:solidFill>
              <a:latin typeface="Arial"/>
            </a:endParaRPr>
          </a:p>
        </p:txBody>
      </p:sp>
      <p:sp>
        <p:nvSpPr>
          <p:cNvPr id="3" name="PlaceHolder 2"/>
          <p:cNvSpPr>
            <a:spLocks noGrp="1"/>
          </p:cNvSpPr>
          <p:nvPr>
            <p:ph type="sldNum" idx="2"/>
          </p:nvPr>
        </p:nvSpPr>
        <p:spPr/>
        <p:txBody>
          <a:bodyPr/>
          <a:lstStyle/>
          <a:p>
            <a:fld id="{78E62806-DFF7-46AA-B4EB-47BBA94ACD11}"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52"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53"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54"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6" name="PlaceHolder 5"/>
          <p:cNvSpPr>
            <a:spLocks noGrp="1"/>
          </p:cNvSpPr>
          <p:nvPr>
            <p:ph type="sldNum" idx="2"/>
          </p:nvPr>
        </p:nvSpPr>
        <p:spPr/>
        <p:txBody>
          <a:bodyPr/>
          <a:lstStyle/>
          <a:p>
            <a:fld id="{6A067927-BC4F-42D8-AFDA-12A42E7D3F5C}"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indent="0" algn="ctr">
              <a:buNone/>
            </a:pPr>
            <a:endParaRPr lang="en-GB" sz="3200" b="0" strike="noStrike" spc="-1">
              <a:solidFill>
                <a:srgbClr val="000000"/>
              </a:solidFill>
              <a:latin typeface="Arial"/>
            </a:endParaRPr>
          </a:p>
        </p:txBody>
      </p:sp>
      <p:sp>
        <p:nvSpPr>
          <p:cNvPr id="2" name="PlaceHolder 3"/>
          <p:cNvSpPr>
            <a:spLocks noGrp="1"/>
          </p:cNvSpPr>
          <p:nvPr>
            <p:ph type="sldNum" idx="1"/>
          </p:nvPr>
        </p:nvSpPr>
        <p:spPr/>
        <p:txBody>
          <a:bodyPr/>
          <a:lstStyle/>
          <a:p>
            <a:fld id="{5DE76313-8476-4A06-B0B7-1F5E9DEF8636}"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56"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57"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58"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6" name="PlaceHolder 5"/>
          <p:cNvSpPr>
            <a:spLocks noGrp="1"/>
          </p:cNvSpPr>
          <p:nvPr>
            <p:ph type="sldNum" idx="2"/>
          </p:nvPr>
        </p:nvSpPr>
        <p:spPr/>
        <p:txBody>
          <a:bodyPr/>
          <a:lstStyle/>
          <a:p>
            <a:fld id="{D5419478-E9BA-4D9A-9E81-7BC6E8A88C4E}"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60"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61"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62"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6" name="PlaceHolder 5"/>
          <p:cNvSpPr>
            <a:spLocks noGrp="1"/>
          </p:cNvSpPr>
          <p:nvPr>
            <p:ph type="sldNum" idx="2"/>
          </p:nvPr>
        </p:nvSpPr>
        <p:spPr/>
        <p:txBody>
          <a:bodyPr/>
          <a:lstStyle/>
          <a:p>
            <a:fld id="{A60B0248-F57C-40D5-9E36-9A18079B359E}"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64"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65"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5" name="PlaceHolder 4"/>
          <p:cNvSpPr>
            <a:spLocks noGrp="1"/>
          </p:cNvSpPr>
          <p:nvPr>
            <p:ph type="sldNum" idx="2"/>
          </p:nvPr>
        </p:nvSpPr>
        <p:spPr/>
        <p:txBody>
          <a:bodyPr/>
          <a:lstStyle/>
          <a:p>
            <a:fld id="{5E11E497-12FE-4AAB-907C-DA79C67E8E35}"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67"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6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69"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70"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7" name="PlaceHolder 6"/>
          <p:cNvSpPr>
            <a:spLocks noGrp="1"/>
          </p:cNvSpPr>
          <p:nvPr>
            <p:ph type="sldNum" idx="2"/>
          </p:nvPr>
        </p:nvSpPr>
        <p:spPr/>
        <p:txBody>
          <a:bodyPr/>
          <a:lstStyle/>
          <a:p>
            <a:fld id="{74EB7072-7118-4DC7-A7F3-C4B22BE8801D}"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72"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73"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74"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75"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76"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77"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9" name="PlaceHolder 8"/>
          <p:cNvSpPr>
            <a:spLocks noGrp="1"/>
          </p:cNvSpPr>
          <p:nvPr>
            <p:ph type="sldNum" idx="2"/>
          </p:nvPr>
        </p:nvSpPr>
        <p:spPr/>
        <p:txBody>
          <a:bodyPr/>
          <a:lstStyle/>
          <a:p>
            <a:fld id="{6CABCA29-18CA-4455-9C32-AFBF6B38DB91}"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6"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4" name="PlaceHolder 3"/>
          <p:cNvSpPr>
            <a:spLocks noGrp="1"/>
          </p:cNvSpPr>
          <p:nvPr>
            <p:ph type="sldNum" idx="1"/>
          </p:nvPr>
        </p:nvSpPr>
        <p:spPr/>
        <p:txBody>
          <a:bodyPr/>
          <a:lstStyle/>
          <a:p>
            <a:fld id="{DA77B32D-0005-45D5-9A2A-FA7A9A56CD75}"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8"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9"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5" name="PlaceHolder 4"/>
          <p:cNvSpPr>
            <a:spLocks noGrp="1"/>
          </p:cNvSpPr>
          <p:nvPr>
            <p:ph type="sldNum" idx="1"/>
          </p:nvPr>
        </p:nvSpPr>
        <p:spPr/>
        <p:txBody>
          <a:bodyPr/>
          <a:lstStyle/>
          <a:p>
            <a:fld id="{FEF360A3-260E-4F3E-9EAC-9E3EC32DFF1E}"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3" name="PlaceHolder 2"/>
          <p:cNvSpPr>
            <a:spLocks noGrp="1"/>
          </p:cNvSpPr>
          <p:nvPr>
            <p:ph type="sldNum" idx="1"/>
          </p:nvPr>
        </p:nvSpPr>
        <p:spPr/>
        <p:txBody>
          <a:bodyPr/>
          <a:lstStyle/>
          <a:p>
            <a:fld id="{5D345FFA-4BC5-4BD7-87F3-6A96E287D324}"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a:noFill/>
          <a:ln w="0">
            <a:noFill/>
          </a:ln>
        </p:spPr>
        <p:txBody>
          <a:bodyPr lIns="0" tIns="0" rIns="0" bIns="0" anchor="ctr">
            <a:noAutofit/>
          </a:bodyPr>
          <a:lstStyle/>
          <a:p>
            <a:pPr algn="ctr"/>
            <a:endParaRPr lang="en-GB" sz="3200" b="0" strike="noStrike" spc="-1">
              <a:solidFill>
                <a:srgbClr val="000000"/>
              </a:solidFill>
              <a:latin typeface="Arial"/>
            </a:endParaRPr>
          </a:p>
        </p:txBody>
      </p:sp>
      <p:sp>
        <p:nvSpPr>
          <p:cNvPr id="3" name="PlaceHolder 2"/>
          <p:cNvSpPr>
            <a:spLocks noGrp="1"/>
          </p:cNvSpPr>
          <p:nvPr>
            <p:ph type="sldNum" idx="1"/>
          </p:nvPr>
        </p:nvSpPr>
        <p:spPr/>
        <p:txBody>
          <a:bodyPr/>
          <a:lstStyle/>
          <a:p>
            <a:fld id="{2074EFA7-D44E-47F7-BE65-6C8014E4BF5A}"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13"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14"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15"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6" name="PlaceHolder 5"/>
          <p:cNvSpPr>
            <a:spLocks noGrp="1"/>
          </p:cNvSpPr>
          <p:nvPr>
            <p:ph type="sldNum" idx="1"/>
          </p:nvPr>
        </p:nvSpPr>
        <p:spPr/>
        <p:txBody>
          <a:bodyPr/>
          <a:lstStyle/>
          <a:p>
            <a:fld id="{BADF2F5D-146C-492F-818F-99BDEB977313}"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1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1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19"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6" name="PlaceHolder 5"/>
          <p:cNvSpPr>
            <a:spLocks noGrp="1"/>
          </p:cNvSpPr>
          <p:nvPr>
            <p:ph type="sldNum" idx="1"/>
          </p:nvPr>
        </p:nvSpPr>
        <p:spPr/>
        <p:txBody>
          <a:bodyPr/>
          <a:lstStyle/>
          <a:p>
            <a:fld id="{9F17E646-9BD5-477E-BD2C-7F523D145B8D}"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21"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22"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23"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6" name="PlaceHolder 5"/>
          <p:cNvSpPr>
            <a:spLocks noGrp="1"/>
          </p:cNvSpPr>
          <p:nvPr>
            <p:ph type="sldNum" idx="1"/>
          </p:nvPr>
        </p:nvSpPr>
        <p:spPr/>
        <p:txBody>
          <a:bodyPr/>
          <a:lstStyle/>
          <a:p>
            <a:fld id="{24CFA3FE-7590-4A34-95B4-1A288970732A}"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a:noFill/>
          <a:ln w="12600">
            <a:noFill/>
          </a:ln>
        </p:spPr>
        <p:txBody>
          <a:bodyPr tIns="91440" bIns="91440" anchor="b">
            <a:noAutofit/>
          </a:bodyPr>
          <a:lstStyle/>
          <a:p>
            <a:pPr indent="0" algn="ctr">
              <a:lnSpc>
                <a:spcPct val="100000"/>
              </a:lnSpc>
              <a:buNone/>
              <a:tabLst>
                <a:tab pos="0" algn="l"/>
              </a:tabLst>
            </a:pPr>
            <a:r>
              <a:rPr lang="en-GB" sz="5200" b="0" strike="noStrike" spc="-1">
                <a:solidFill>
                  <a:srgbClr val="000000"/>
                </a:solidFill>
                <a:latin typeface="Arial"/>
                <a:ea typeface="Arial"/>
              </a:rPr>
              <a:t>Title Text</a:t>
            </a:r>
            <a:endParaRPr lang="en-GB" sz="5200" b="0" strike="noStrike" spc="-1">
              <a:solidFill>
                <a:srgbClr val="000000"/>
              </a:solidFill>
              <a:latin typeface="Arial"/>
            </a:endParaRPr>
          </a:p>
        </p:txBody>
      </p:sp>
      <p:sp>
        <p:nvSpPr>
          <p:cNvPr id="4" name="PlaceHolder 2"/>
          <p:cNvSpPr>
            <a:spLocks noGrp="1"/>
          </p:cNvSpPr>
          <p:nvPr>
            <p:ph type="body"/>
          </p:nvPr>
        </p:nvSpPr>
        <p:spPr>
          <a:xfrm>
            <a:off x="311760" y="2834280"/>
            <a:ext cx="8520120" cy="792360"/>
          </a:xfrm>
          <a:prstGeom prst="rect">
            <a:avLst/>
          </a:prstGeom>
          <a:noFill/>
          <a:ln w="12600">
            <a:noFill/>
          </a:ln>
        </p:spPr>
        <p:txBody>
          <a:bodyPr tIns="91440" bIns="91440" anchor="t">
            <a:noAutofit/>
          </a:bodyPr>
          <a:lstStyle/>
          <a:p>
            <a:pPr marL="343080" indent="0" algn="ctr">
              <a:lnSpc>
                <a:spcPct val="100000"/>
              </a:lnSpc>
              <a:buNone/>
              <a:tabLst>
                <a:tab pos="0" algn="l"/>
              </a:tabLst>
            </a:pPr>
            <a:r>
              <a:rPr lang="en-GB" sz="2800" b="0" strike="noStrike" spc="-1">
                <a:solidFill>
                  <a:schemeClr val="accent2">
                    <a:lumOff val="21760"/>
                  </a:schemeClr>
                </a:solidFill>
                <a:latin typeface="Arial"/>
                <a:ea typeface="Arial"/>
              </a:rPr>
              <a:t>Body Level One</a:t>
            </a:r>
            <a:endParaRPr lang="en-GB" sz="2800" b="0" strike="noStrike" spc="-1">
              <a:solidFill>
                <a:schemeClr val="accent2">
                  <a:lumOff val="21760"/>
                </a:schemeClr>
              </a:solidFill>
              <a:latin typeface="Arial"/>
            </a:endParaRPr>
          </a:p>
          <a:p>
            <a:pPr marL="343080" indent="0" algn="ctr">
              <a:lnSpc>
                <a:spcPct val="100000"/>
              </a:lnSpc>
              <a:buNone/>
              <a:tabLst>
                <a:tab pos="0" algn="l"/>
              </a:tabLst>
            </a:pPr>
            <a:r>
              <a:rPr lang="en-GB" sz="2800" b="0" strike="noStrike" spc="-1">
                <a:solidFill>
                  <a:schemeClr val="accent2">
                    <a:lumOff val="21760"/>
                  </a:schemeClr>
                </a:solidFill>
                <a:latin typeface="Arial"/>
                <a:ea typeface="Arial"/>
              </a:rPr>
              <a:t>Body Level Two</a:t>
            </a:r>
            <a:endParaRPr lang="en-GB" sz="2800" b="0" strike="noStrike" spc="-1">
              <a:solidFill>
                <a:schemeClr val="accent2">
                  <a:lumOff val="21760"/>
                </a:schemeClr>
              </a:solidFill>
              <a:latin typeface="Arial"/>
            </a:endParaRPr>
          </a:p>
          <a:p>
            <a:pPr marL="343080" indent="0" algn="ctr">
              <a:lnSpc>
                <a:spcPct val="100000"/>
              </a:lnSpc>
              <a:buNone/>
              <a:tabLst>
                <a:tab pos="0" algn="l"/>
              </a:tabLst>
            </a:pPr>
            <a:r>
              <a:rPr lang="en-GB" sz="2800" b="0" strike="noStrike" spc="-1">
                <a:solidFill>
                  <a:schemeClr val="accent2">
                    <a:lumOff val="21760"/>
                  </a:schemeClr>
                </a:solidFill>
                <a:latin typeface="Arial"/>
                <a:ea typeface="Arial"/>
              </a:rPr>
              <a:t>Body Level Three</a:t>
            </a:r>
            <a:endParaRPr lang="en-GB" sz="2800" b="0" strike="noStrike" spc="-1">
              <a:solidFill>
                <a:schemeClr val="accent2">
                  <a:lumOff val="21760"/>
                </a:schemeClr>
              </a:solidFill>
              <a:latin typeface="Arial"/>
            </a:endParaRPr>
          </a:p>
          <a:p>
            <a:pPr marL="343080" indent="0" algn="ctr">
              <a:lnSpc>
                <a:spcPct val="100000"/>
              </a:lnSpc>
              <a:buNone/>
              <a:tabLst>
                <a:tab pos="0" algn="l"/>
              </a:tabLst>
            </a:pPr>
            <a:r>
              <a:rPr lang="en-GB" sz="2800" b="0" strike="noStrike" spc="-1">
                <a:solidFill>
                  <a:schemeClr val="accent2">
                    <a:lumOff val="21760"/>
                  </a:schemeClr>
                </a:solidFill>
                <a:latin typeface="Arial"/>
                <a:ea typeface="Arial"/>
              </a:rPr>
              <a:t>Body Level Four</a:t>
            </a:r>
            <a:endParaRPr lang="en-GB" sz="2800" b="0" strike="noStrike" spc="-1">
              <a:solidFill>
                <a:schemeClr val="accent2">
                  <a:lumOff val="21760"/>
                </a:schemeClr>
              </a:solidFill>
              <a:latin typeface="Arial"/>
            </a:endParaRPr>
          </a:p>
          <a:p>
            <a:pPr marL="343080" indent="0" algn="ctr">
              <a:lnSpc>
                <a:spcPct val="100000"/>
              </a:lnSpc>
              <a:buNone/>
              <a:tabLst>
                <a:tab pos="0" algn="l"/>
              </a:tabLst>
            </a:pPr>
            <a:r>
              <a:rPr lang="en-GB" sz="2800" b="0" strike="noStrike" spc="-1">
                <a:solidFill>
                  <a:schemeClr val="accent2">
                    <a:lumOff val="21760"/>
                  </a:schemeClr>
                </a:solidFill>
                <a:latin typeface="Arial"/>
                <a:ea typeface="Arial"/>
              </a:rPr>
              <a:t>Body Level Five</a:t>
            </a:r>
            <a:endParaRPr lang="en-GB" sz="2800" b="0" strike="noStrike" spc="-1">
              <a:solidFill>
                <a:schemeClr val="accent2">
                  <a:lumOff val="21760"/>
                </a:schemeClr>
              </a:solidFill>
              <a:latin typeface="Arial"/>
            </a:endParaRPr>
          </a:p>
        </p:txBody>
      </p:sp>
      <p:sp>
        <p:nvSpPr>
          <p:cNvPr id="2" name="PlaceHolder 3"/>
          <p:cNvSpPr>
            <a:spLocks noGrp="1"/>
          </p:cNvSpPr>
          <p:nvPr>
            <p:ph type="sldNum" idx="1"/>
          </p:nvPr>
        </p:nvSpPr>
        <p:spPr>
          <a:xfrm>
            <a:off x="8684280" y="4700880"/>
            <a:ext cx="336600" cy="317880"/>
          </a:xfrm>
          <a:prstGeom prst="rect">
            <a:avLst/>
          </a:prstGeom>
          <a:noFill/>
          <a:ln w="12600">
            <a:noFill/>
          </a:ln>
        </p:spPr>
        <p:txBody>
          <a:bodyPr tIns="91440" bIns="91440" anchor="ctr">
            <a:noAutofit/>
          </a:bodyPr>
          <a:lstStyle/>
          <a:p>
            <a:pPr indent="0">
              <a:buNone/>
            </a:pPr>
            <a:endParaRPr lang="en-GB"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444960"/>
            <a:ext cx="8520120" cy="572400"/>
          </a:xfrm>
          <a:prstGeom prst="rect">
            <a:avLst/>
          </a:prstGeom>
          <a:noFill/>
          <a:ln w="12600">
            <a:noFill/>
          </a:ln>
        </p:spPr>
        <p:txBody>
          <a:bodyPr tIns="91440" bIns="91440" anchor="t">
            <a:noAutofit/>
          </a:bodyPr>
          <a:lstStyle/>
          <a:p>
            <a:pPr indent="0">
              <a:lnSpc>
                <a:spcPct val="100000"/>
              </a:lnSpc>
              <a:buNone/>
              <a:tabLst>
                <a:tab pos="0" algn="l"/>
              </a:tabLst>
            </a:pPr>
            <a:r>
              <a:rPr lang="en-GB" sz="2800" b="0" strike="noStrike" spc="-1">
                <a:solidFill>
                  <a:srgbClr val="000000"/>
                </a:solidFill>
                <a:latin typeface="Arial"/>
                <a:ea typeface="Arial"/>
              </a:rPr>
              <a:t>Title Text</a:t>
            </a:r>
            <a:endParaRPr lang="en-GB" sz="2800" b="0" strike="noStrike" spc="-1">
              <a:solidFill>
                <a:srgbClr val="000000"/>
              </a:solidFill>
              <a:latin typeface="Arial"/>
            </a:endParaRPr>
          </a:p>
        </p:txBody>
      </p:sp>
      <p:sp>
        <p:nvSpPr>
          <p:cNvPr id="40" name="PlaceHolder 2"/>
          <p:cNvSpPr>
            <a:spLocks noGrp="1"/>
          </p:cNvSpPr>
          <p:nvPr>
            <p:ph type="body"/>
          </p:nvPr>
        </p:nvSpPr>
        <p:spPr>
          <a:xfrm>
            <a:off x="311760" y="1152360"/>
            <a:ext cx="8520120" cy="3416040"/>
          </a:xfrm>
          <a:prstGeom prst="rect">
            <a:avLst/>
          </a:prstGeom>
          <a:noFill/>
          <a:ln w="12600">
            <a:noFill/>
          </a:ln>
        </p:spPr>
        <p:txBody>
          <a:bodyPr tIns="91440" bIns="91440" anchor="t">
            <a:noAutofit/>
          </a:bodyPr>
          <a:lstStyle/>
          <a:p>
            <a:pPr marL="457200" indent="-343080">
              <a:lnSpc>
                <a:spcPct val="115000"/>
              </a:lnSpc>
              <a:buClr>
                <a:srgbClr val="585858"/>
              </a:buClr>
              <a:buFont typeface="Arial"/>
              <a:buChar char="●"/>
            </a:pPr>
            <a:r>
              <a:rPr lang="en-GB" sz="1800" b="0" strike="noStrike" spc="-1">
                <a:solidFill>
                  <a:schemeClr val="accent2">
                    <a:lumOff val="21760"/>
                  </a:schemeClr>
                </a:solidFill>
                <a:latin typeface="Arial"/>
                <a:ea typeface="Arial"/>
              </a:rPr>
              <a:t>Body Level One</a:t>
            </a:r>
            <a:endParaRPr lang="en-GB" sz="1800" b="0" strike="noStrike" spc="-1">
              <a:solidFill>
                <a:schemeClr val="accent2">
                  <a:lumOff val="21760"/>
                </a:schemeClr>
              </a:solidFill>
              <a:latin typeface="Arial"/>
            </a:endParaRPr>
          </a:p>
          <a:p>
            <a:pPr marL="1005120" lvl="1" indent="-408240">
              <a:lnSpc>
                <a:spcPct val="115000"/>
              </a:lnSpc>
              <a:buClr>
                <a:srgbClr val="585858"/>
              </a:buClr>
              <a:buFont typeface="Arial"/>
              <a:buChar char="○"/>
            </a:pPr>
            <a:r>
              <a:rPr lang="en-GB" sz="1800" b="0" strike="noStrike" spc="-1">
                <a:solidFill>
                  <a:schemeClr val="accent2">
                    <a:lumOff val="21760"/>
                  </a:schemeClr>
                </a:solidFill>
                <a:latin typeface="Arial"/>
                <a:ea typeface="Arial"/>
              </a:rPr>
              <a:t>Body Level Two</a:t>
            </a:r>
            <a:endParaRPr lang="en-GB" sz="1800" b="0" strike="noStrike" spc="-1">
              <a:solidFill>
                <a:schemeClr val="accent2">
                  <a:lumOff val="21760"/>
                </a:schemeClr>
              </a:solidFill>
              <a:latin typeface="Arial"/>
            </a:endParaRPr>
          </a:p>
          <a:p>
            <a:pPr marL="1462320" lvl="2" indent="-408240">
              <a:lnSpc>
                <a:spcPct val="115000"/>
              </a:lnSpc>
              <a:buClr>
                <a:srgbClr val="585858"/>
              </a:buClr>
              <a:buFont typeface="Arial"/>
              <a:buChar char="■"/>
            </a:pPr>
            <a:r>
              <a:rPr lang="en-GB" sz="1800" b="0" strike="noStrike" spc="-1">
                <a:solidFill>
                  <a:schemeClr val="accent2">
                    <a:lumOff val="21760"/>
                  </a:schemeClr>
                </a:solidFill>
                <a:latin typeface="Arial"/>
                <a:ea typeface="Arial"/>
              </a:rPr>
              <a:t>Body Level Three</a:t>
            </a:r>
            <a:endParaRPr lang="en-GB" sz="1800" b="0" strike="noStrike" spc="-1">
              <a:solidFill>
                <a:schemeClr val="accent2">
                  <a:lumOff val="21760"/>
                </a:schemeClr>
              </a:solidFill>
              <a:latin typeface="Arial"/>
            </a:endParaRPr>
          </a:p>
          <a:p>
            <a:pPr marL="1919520" lvl="3" indent="-408240">
              <a:lnSpc>
                <a:spcPct val="115000"/>
              </a:lnSpc>
              <a:buClr>
                <a:srgbClr val="585858"/>
              </a:buClr>
              <a:buFont typeface="Arial"/>
              <a:buChar char="●"/>
            </a:pPr>
            <a:r>
              <a:rPr lang="en-GB" sz="1800" b="0" strike="noStrike" spc="-1">
                <a:solidFill>
                  <a:schemeClr val="accent2">
                    <a:lumOff val="21760"/>
                  </a:schemeClr>
                </a:solidFill>
                <a:latin typeface="Arial"/>
                <a:ea typeface="Arial"/>
              </a:rPr>
              <a:t>Body Level Four</a:t>
            </a:r>
            <a:endParaRPr lang="en-GB" sz="1800" b="0" strike="noStrike" spc="-1">
              <a:solidFill>
                <a:schemeClr val="accent2">
                  <a:lumOff val="21760"/>
                </a:schemeClr>
              </a:solidFill>
              <a:latin typeface="Arial"/>
            </a:endParaRPr>
          </a:p>
          <a:p>
            <a:pPr marL="2376720" lvl="4" indent="-408240">
              <a:lnSpc>
                <a:spcPct val="115000"/>
              </a:lnSpc>
              <a:buClr>
                <a:srgbClr val="585858"/>
              </a:buClr>
              <a:buFont typeface="Arial"/>
              <a:buChar char="○"/>
            </a:pPr>
            <a:r>
              <a:rPr lang="en-GB" sz="1800" b="0" strike="noStrike" spc="-1">
                <a:solidFill>
                  <a:schemeClr val="accent2">
                    <a:lumOff val="21760"/>
                  </a:schemeClr>
                </a:solidFill>
                <a:latin typeface="Arial"/>
                <a:ea typeface="Arial"/>
              </a:rPr>
              <a:t>Body Level Five</a:t>
            </a:r>
            <a:endParaRPr lang="en-GB" sz="1800" b="0" strike="noStrike" spc="-1">
              <a:solidFill>
                <a:schemeClr val="accent2">
                  <a:lumOff val="21760"/>
                </a:schemeClr>
              </a:solidFill>
              <a:latin typeface="Arial"/>
            </a:endParaRPr>
          </a:p>
        </p:txBody>
      </p:sp>
      <p:sp>
        <p:nvSpPr>
          <p:cNvPr id="41" name="PlaceHolder 3"/>
          <p:cNvSpPr>
            <a:spLocks noGrp="1"/>
          </p:cNvSpPr>
          <p:nvPr>
            <p:ph type="sldNum" idx="2"/>
          </p:nvPr>
        </p:nvSpPr>
        <p:spPr>
          <a:xfrm>
            <a:off x="8684280" y="4700880"/>
            <a:ext cx="336600" cy="317880"/>
          </a:xfrm>
          <a:prstGeom prst="rect">
            <a:avLst/>
          </a:prstGeom>
          <a:noFill/>
          <a:ln w="12600">
            <a:noFill/>
          </a:ln>
        </p:spPr>
        <p:txBody>
          <a:bodyPr tIns="91440" bIns="91440" anchor="ctr">
            <a:noAutofit/>
          </a:bodyPr>
          <a:lstStyle/>
          <a:p>
            <a:pPr indent="0">
              <a:buNone/>
            </a:pPr>
            <a:endParaRPr lang="en-GB"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54"/>
          <p:cNvSpPr/>
          <p:nvPr/>
        </p:nvSpPr>
        <p:spPr>
          <a:xfrm rot="10800000" flipH="1">
            <a:off x="360" y="360"/>
            <a:ext cx="9162720" cy="5147640"/>
          </a:xfrm>
          <a:custGeom>
            <a:avLst/>
            <a:gdLst>
              <a:gd name="textAreaLeft" fmla="*/ 360 w 9162720"/>
              <a:gd name="textAreaRight" fmla="*/ 9163440 w 9162720"/>
              <a:gd name="textAreaTop" fmla="*/ 0 h 5147640"/>
              <a:gd name="textAreaBottom" fmla="*/ 5148000 h 5147640"/>
            </a:gdLst>
            <a:ahLst/>
            <a:cxnLst/>
            <a:rect l="textAreaLeft" t="textAreaTop" r="textAreaRight" b="textAreaBottom"/>
            <a:pathLst>
              <a:path w="21600" h="21600">
                <a:moveTo>
                  <a:pt x="0" y="0"/>
                </a:moveTo>
                <a:lnTo>
                  <a:pt x="16564" y="0"/>
                </a:lnTo>
                <a:lnTo>
                  <a:pt x="21600" y="8964"/>
                </a:lnTo>
                <a:lnTo>
                  <a:pt x="21600" y="21600"/>
                </a:lnTo>
                <a:lnTo>
                  <a:pt x="0" y="21600"/>
                </a:lnTo>
                <a:close/>
              </a:path>
            </a:pathLst>
          </a:custGeom>
          <a:gradFill rotWithShape="0">
            <a:gsLst>
              <a:gs pos="0">
                <a:srgbClr val="1077D2"/>
              </a:gs>
              <a:gs pos="100000">
                <a:srgbClr val="093153"/>
              </a:gs>
            </a:gsLst>
            <a:lin ang="9594000"/>
          </a:gra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endParaRPr lang="en-GB" sz="1400" b="0" strike="noStrike" spc="-1">
              <a:solidFill>
                <a:srgbClr val="000000"/>
              </a:solidFill>
              <a:latin typeface="Arial"/>
              <a:ea typeface="Arial"/>
            </a:endParaRPr>
          </a:p>
        </p:txBody>
      </p:sp>
      <p:sp>
        <p:nvSpPr>
          <p:cNvPr id="79" name="Shape 55"/>
          <p:cNvSpPr/>
          <p:nvPr/>
        </p:nvSpPr>
        <p:spPr>
          <a:xfrm>
            <a:off x="537840" y="1895040"/>
            <a:ext cx="3952800" cy="231660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GB" sz="3500" b="0" strike="noStrike" spc="-1">
                <a:solidFill>
                  <a:srgbClr val="FFFFFF"/>
                </a:solidFill>
                <a:latin typeface="Open Sans Extrabold"/>
                <a:ea typeface="Open Sans Extrabold"/>
              </a:rPr>
              <a:t>Sprocket Central Pty Ltd</a:t>
            </a:r>
            <a:endParaRPr lang="en-GB" sz="3500" b="0" strike="noStrike" spc="-1">
              <a:solidFill>
                <a:srgbClr val="000000"/>
              </a:solidFill>
              <a:latin typeface="Arial"/>
            </a:endParaRPr>
          </a:p>
          <a:p>
            <a:pPr>
              <a:lnSpc>
                <a:spcPct val="100000"/>
              </a:lnSpc>
              <a:tabLst>
                <a:tab pos="0" algn="l"/>
              </a:tabLst>
            </a:pPr>
            <a:endParaRPr lang="en-GB" sz="3500" b="0" strike="noStrike" spc="-1">
              <a:solidFill>
                <a:srgbClr val="000000"/>
              </a:solidFill>
              <a:latin typeface="Arial"/>
            </a:endParaRPr>
          </a:p>
        </p:txBody>
      </p:sp>
      <p:sp>
        <p:nvSpPr>
          <p:cNvPr id="80" name="Shape 56"/>
          <p:cNvSpPr/>
          <p:nvPr/>
        </p:nvSpPr>
        <p:spPr>
          <a:xfrm>
            <a:off x="537840" y="3315600"/>
            <a:ext cx="5550120" cy="64008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endParaRPr lang="en-GB" sz="1000" b="0" strike="noStrike" spc="-1">
              <a:solidFill>
                <a:srgbClr val="000000"/>
              </a:solidFill>
              <a:latin typeface="Arial"/>
            </a:endParaRPr>
          </a:p>
          <a:p>
            <a:pPr>
              <a:lnSpc>
                <a:spcPct val="100000"/>
              </a:lnSpc>
              <a:tabLst>
                <a:tab pos="0" algn="l"/>
              </a:tabLst>
            </a:pPr>
            <a:r>
              <a:rPr lang="en-GB" sz="2000" b="0" strike="noStrike" spc="-1">
                <a:solidFill>
                  <a:srgbClr val="FFFFFF"/>
                </a:solidFill>
                <a:latin typeface="Open Sans Light"/>
                <a:ea typeface="Open Sans Light"/>
              </a:rPr>
              <a:t>Data analytics approach</a:t>
            </a:r>
            <a:endParaRPr lang="en-GB" sz="2000" b="0" strike="noStrike" spc="-1">
              <a:solidFill>
                <a:srgbClr val="000000"/>
              </a:solidFill>
              <a:latin typeface="Arial"/>
            </a:endParaRPr>
          </a:p>
        </p:txBody>
      </p:sp>
      <p:pic>
        <p:nvPicPr>
          <p:cNvPr id="81" name="Shape 57" descr="Shape 57"/>
          <p:cNvPicPr/>
          <p:nvPr/>
        </p:nvPicPr>
        <p:blipFill>
          <a:blip r:embed="rId2"/>
          <a:stretch/>
        </p:blipFill>
        <p:spPr>
          <a:xfrm>
            <a:off x="614160" y="1275480"/>
            <a:ext cx="1981800" cy="238320"/>
          </a:xfrm>
          <a:prstGeom prst="rect">
            <a:avLst/>
          </a:prstGeom>
          <a:ln w="12700">
            <a:noFill/>
          </a:ln>
        </p:spPr>
      </p:pic>
      <p:sp>
        <p:nvSpPr>
          <p:cNvPr id="82" name="Shape 58"/>
          <p:cNvSpPr/>
          <p:nvPr/>
        </p:nvSpPr>
        <p:spPr>
          <a:xfrm>
            <a:off x="537840" y="3666600"/>
            <a:ext cx="6249240" cy="54756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endParaRPr lang="en-GB" sz="1200" b="0" strike="noStrike" spc="-1">
              <a:solidFill>
                <a:srgbClr val="000000"/>
              </a:solidFill>
              <a:latin typeface="Arial"/>
            </a:endParaRPr>
          </a:p>
          <a:p>
            <a:pPr>
              <a:lnSpc>
                <a:spcPct val="100000"/>
              </a:lnSpc>
              <a:tabLst>
                <a:tab pos="0" algn="l"/>
              </a:tabLst>
            </a:pPr>
            <a:r>
              <a:rPr lang="en-GB" sz="1200" b="0" strike="noStrike" spc="-1">
                <a:solidFill>
                  <a:srgbClr val="FFFFFF"/>
                </a:solidFill>
                <a:latin typeface="Open Sans Light"/>
                <a:ea typeface="Open Sans Light"/>
              </a:rPr>
              <a:t>Analytics Department- Junior Consultant</a:t>
            </a:r>
            <a:endParaRPr lang="en-GB" sz="1200" b="0" strike="noStrike" spc="-1">
              <a:solidFill>
                <a:srgbClr val="000000"/>
              </a:solidFill>
              <a:latin typeface="Arial"/>
            </a:endParaRPr>
          </a:p>
        </p:txBody>
      </p:sp>
      <p:sp>
        <p:nvSpPr>
          <p:cNvPr id="83" name="Note: The data and information in this document is reflective of a hypothetical situation and client. This document is to be used for KPMG Virtual Internship purposes only."/>
          <p:cNvSpPr/>
          <p:nvPr/>
        </p:nvSpPr>
        <p:spPr>
          <a:xfrm>
            <a:off x="-6120" y="-6480"/>
            <a:ext cx="9175320" cy="238320"/>
          </a:xfrm>
          <a:prstGeom prst="rect">
            <a:avLst/>
          </a:prstGeom>
          <a:solidFill>
            <a:schemeClr val="accent3"/>
          </a:soli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r>
              <a:rPr lang="en-GB" sz="500" b="1" strike="noStrike" spc="-1">
                <a:solidFill>
                  <a:srgbClr val="000000"/>
                </a:solidFill>
                <a:latin typeface="Calibri"/>
                <a:ea typeface="Calibri"/>
              </a:rPr>
              <a:t>       Note: </a:t>
            </a:r>
            <a:r>
              <a:rPr lang="en-GB" sz="500" b="0" strike="noStrike" spc="-1">
                <a:solidFill>
                  <a:srgbClr val="000000"/>
                </a:solidFill>
                <a:latin typeface="Calibri"/>
                <a:ea typeface="Calibri"/>
              </a:rPr>
              <a:t>The data and information in this document is reflective of a hypothetical situation and client. This document is to be used for KPMG Virtual Internship purposes only. </a:t>
            </a:r>
            <a:endParaRPr lang="en-GB" sz="50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97"/>
          <p:cNvSpPr/>
          <p:nvPr/>
        </p:nvSpPr>
        <p:spPr>
          <a:xfrm>
            <a:off x="-47160" y="0"/>
            <a:ext cx="9191160" cy="839520"/>
          </a:xfrm>
          <a:prstGeom prst="rect">
            <a:avLst/>
          </a:prstGeom>
          <a:gradFill rotWithShape="0">
            <a:gsLst>
              <a:gs pos="0">
                <a:srgbClr val="1077D2"/>
              </a:gs>
              <a:gs pos="100000">
                <a:srgbClr val="093153"/>
              </a:gs>
            </a:gsLst>
            <a:lin ang="12000000"/>
          </a:gra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endParaRPr lang="en-GB" sz="1400" b="0" strike="noStrike" spc="-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 name="Shape 98"/>
          <p:cNvSpPr/>
          <p:nvPr/>
        </p:nvSpPr>
        <p:spPr>
          <a:xfrm>
            <a:off x="173520" y="283320"/>
            <a:ext cx="8565120" cy="492443"/>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GB" sz="2000" b="1" strike="noStrike" spc="-1" dirty="0">
                <a:solidFill>
                  <a:srgbClr val="FFFFFF"/>
                </a:solidFill>
                <a:latin typeface="Open Sans" panose="020B0606030504020204" pitchFamily="34" charset="0"/>
                <a:ea typeface="Open Sans" panose="020B0606030504020204" pitchFamily="34" charset="0"/>
                <a:cs typeface="Open Sans" panose="020B0606030504020204" pitchFamily="34" charset="0"/>
              </a:rPr>
              <a:t>Sample of New Customers</a:t>
            </a:r>
            <a:endParaRPr lang="en-GB" sz="2000" b="0" strike="noStrike" spc="-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9" name="Note: The data and information in this document is reflective of a hypothetical situation and client. This document is to be used for KPMG Virtual Internship purposes only."/>
          <p:cNvSpPr/>
          <p:nvPr/>
        </p:nvSpPr>
        <p:spPr>
          <a:xfrm>
            <a:off x="-37800" y="12960"/>
            <a:ext cx="9175320" cy="238320"/>
          </a:xfrm>
          <a:prstGeom prst="rect">
            <a:avLst/>
          </a:prstGeom>
          <a:solidFill>
            <a:schemeClr val="accent3"/>
          </a:soli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r>
              <a:rPr lang="en-GB" sz="500" b="1" strike="noStrike" spc="-1">
                <a:solidFill>
                  <a:srgbClr val="000000"/>
                </a:solidFill>
                <a:latin typeface="Open Sans" panose="020B0606030504020204" pitchFamily="34" charset="0"/>
                <a:ea typeface="Open Sans" panose="020B0606030504020204" pitchFamily="34" charset="0"/>
                <a:cs typeface="Open Sans" panose="020B0606030504020204" pitchFamily="34" charset="0"/>
              </a:rPr>
              <a:t>       Note: </a:t>
            </a:r>
            <a:r>
              <a:rPr lang="en-GB" sz="500" b="0" strike="noStrike" spc="-1">
                <a:solidFill>
                  <a:srgbClr val="000000"/>
                </a:solidFill>
                <a:latin typeface="Open Sans" panose="020B0606030504020204" pitchFamily="34" charset="0"/>
                <a:ea typeface="Open Sans" panose="020B0606030504020204" pitchFamily="34" charset="0"/>
                <a:cs typeface="Open Sans" panose="020B0606030504020204" pitchFamily="34" charset="0"/>
              </a:rPr>
              <a:t>The data and information in this document is reflective of a hypothetical situation and client. This document is to be used for KPMG Virtual Internship purposes only. </a:t>
            </a:r>
          </a:p>
        </p:txBody>
      </p:sp>
      <p:graphicFrame>
        <p:nvGraphicFramePr>
          <p:cNvPr id="2" name="Table 1">
            <a:extLst>
              <a:ext uri="{FF2B5EF4-FFF2-40B4-BE49-F238E27FC236}">
                <a16:creationId xmlns:a16="http://schemas.microsoft.com/office/drawing/2014/main" id="{6587C85E-943F-4967-9534-A5C72609B337}"/>
              </a:ext>
            </a:extLst>
          </p:cNvPr>
          <p:cNvGraphicFramePr>
            <a:graphicFrameLocks noGrp="1"/>
          </p:cNvGraphicFramePr>
          <p:nvPr>
            <p:extLst>
              <p:ext uri="{D42A27DB-BD31-4B8C-83A1-F6EECF244321}">
                <p14:modId xmlns:p14="http://schemas.microsoft.com/office/powerpoint/2010/main" val="3736771984"/>
              </p:ext>
            </p:extLst>
          </p:nvPr>
        </p:nvGraphicFramePr>
        <p:xfrm>
          <a:off x="279470" y="1171965"/>
          <a:ext cx="8638117" cy="3666066"/>
        </p:xfrm>
        <a:graphic>
          <a:graphicData uri="http://schemas.openxmlformats.org/drawingml/2006/table">
            <a:tbl>
              <a:tblPr>
                <a:tableStyleId>{073A0DAA-6AF3-43AB-8588-CEC1D06C72B9}</a:tableStyleId>
              </a:tblPr>
              <a:tblGrid>
                <a:gridCol w="761930">
                  <a:extLst>
                    <a:ext uri="{9D8B030D-6E8A-4147-A177-3AD203B41FA5}">
                      <a16:colId xmlns:a16="http://schemas.microsoft.com/office/drawing/2014/main" val="3220728120"/>
                    </a:ext>
                  </a:extLst>
                </a:gridCol>
                <a:gridCol w="558800">
                  <a:extLst>
                    <a:ext uri="{9D8B030D-6E8A-4147-A177-3AD203B41FA5}">
                      <a16:colId xmlns:a16="http://schemas.microsoft.com/office/drawing/2014/main" val="3463661769"/>
                    </a:ext>
                  </a:extLst>
                </a:gridCol>
                <a:gridCol w="491067">
                  <a:extLst>
                    <a:ext uri="{9D8B030D-6E8A-4147-A177-3AD203B41FA5}">
                      <a16:colId xmlns:a16="http://schemas.microsoft.com/office/drawing/2014/main" val="850327610"/>
                    </a:ext>
                  </a:extLst>
                </a:gridCol>
                <a:gridCol w="838200">
                  <a:extLst>
                    <a:ext uri="{9D8B030D-6E8A-4147-A177-3AD203B41FA5}">
                      <a16:colId xmlns:a16="http://schemas.microsoft.com/office/drawing/2014/main" val="771916946"/>
                    </a:ext>
                  </a:extLst>
                </a:gridCol>
                <a:gridCol w="643466">
                  <a:extLst>
                    <a:ext uri="{9D8B030D-6E8A-4147-A177-3AD203B41FA5}">
                      <a16:colId xmlns:a16="http://schemas.microsoft.com/office/drawing/2014/main" val="3479680219"/>
                    </a:ext>
                  </a:extLst>
                </a:gridCol>
                <a:gridCol w="482600">
                  <a:extLst>
                    <a:ext uri="{9D8B030D-6E8A-4147-A177-3AD203B41FA5}">
                      <a16:colId xmlns:a16="http://schemas.microsoft.com/office/drawing/2014/main" val="3600877563"/>
                    </a:ext>
                  </a:extLst>
                </a:gridCol>
                <a:gridCol w="535364">
                  <a:extLst>
                    <a:ext uri="{9D8B030D-6E8A-4147-A177-3AD203B41FA5}">
                      <a16:colId xmlns:a16="http://schemas.microsoft.com/office/drawing/2014/main" val="3476011382"/>
                    </a:ext>
                  </a:extLst>
                </a:gridCol>
                <a:gridCol w="1225703">
                  <a:extLst>
                    <a:ext uri="{9D8B030D-6E8A-4147-A177-3AD203B41FA5}">
                      <a16:colId xmlns:a16="http://schemas.microsoft.com/office/drawing/2014/main" val="1180831081"/>
                    </a:ext>
                  </a:extLst>
                </a:gridCol>
                <a:gridCol w="855133">
                  <a:extLst>
                    <a:ext uri="{9D8B030D-6E8A-4147-A177-3AD203B41FA5}">
                      <a16:colId xmlns:a16="http://schemas.microsoft.com/office/drawing/2014/main" val="4097660767"/>
                    </a:ext>
                  </a:extLst>
                </a:gridCol>
                <a:gridCol w="795867">
                  <a:extLst>
                    <a:ext uri="{9D8B030D-6E8A-4147-A177-3AD203B41FA5}">
                      <a16:colId xmlns:a16="http://schemas.microsoft.com/office/drawing/2014/main" val="3074181498"/>
                    </a:ext>
                  </a:extLst>
                </a:gridCol>
                <a:gridCol w="427454">
                  <a:extLst>
                    <a:ext uri="{9D8B030D-6E8A-4147-A177-3AD203B41FA5}">
                      <a16:colId xmlns:a16="http://schemas.microsoft.com/office/drawing/2014/main" val="2848599642"/>
                    </a:ext>
                  </a:extLst>
                </a:gridCol>
                <a:gridCol w="1022533">
                  <a:extLst>
                    <a:ext uri="{9D8B030D-6E8A-4147-A177-3AD203B41FA5}">
                      <a16:colId xmlns:a16="http://schemas.microsoft.com/office/drawing/2014/main" val="4014401918"/>
                    </a:ext>
                  </a:extLst>
                </a:gridCol>
              </a:tblGrid>
              <a:tr h="579991">
                <a:tc>
                  <a:txBody>
                    <a:bodyPr/>
                    <a:lstStyle/>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First_</a:t>
                      </a:r>
                    </a:p>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Name</a:t>
                      </a:r>
                      <a:endParaRPr lang="en-GB" sz="9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Last</a:t>
                      </a:r>
                    </a:p>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Name</a:t>
                      </a:r>
                      <a:endParaRPr lang="en-GB" sz="9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Gender</a:t>
                      </a:r>
                      <a:endParaRPr lang="en-GB" sz="9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Past 3 Years bike Related Purchases</a:t>
                      </a:r>
                      <a:endParaRPr lang="en-GB" sz="9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b="1" u="none" strike="noStrike">
                          <a:effectLst/>
                          <a:latin typeface="Open Sans" panose="020B0606030504020204" pitchFamily="34" charset="0"/>
                          <a:ea typeface="Open Sans" panose="020B0606030504020204" pitchFamily="34" charset="0"/>
                          <a:cs typeface="Open Sans" panose="020B0606030504020204" pitchFamily="34" charset="0"/>
                        </a:rPr>
                        <a:t>DOB</a:t>
                      </a:r>
                      <a:endParaRPr lang="en-GB" sz="9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b="1" u="none" strike="noStrike">
                          <a:effectLst/>
                          <a:latin typeface="Open Sans" panose="020B0606030504020204" pitchFamily="34" charset="0"/>
                          <a:ea typeface="Open Sans" panose="020B0606030504020204" pitchFamily="34" charset="0"/>
                          <a:cs typeface="Open Sans" panose="020B0606030504020204" pitchFamily="34" charset="0"/>
                        </a:rPr>
                        <a:t>Age</a:t>
                      </a:r>
                      <a:endParaRPr lang="en-GB" sz="9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Age Category</a:t>
                      </a:r>
                      <a:endParaRPr lang="en-GB" sz="9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Job Title</a:t>
                      </a:r>
                      <a:endParaRPr lang="en-GB" sz="9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Job Industry</a:t>
                      </a:r>
                    </a:p>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category</a:t>
                      </a:r>
                      <a:endParaRPr lang="en-GB" sz="9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Wealth</a:t>
                      </a:r>
                    </a:p>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Segment</a:t>
                      </a:r>
                      <a:endParaRPr lang="en-GB" sz="9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Owns</a:t>
                      </a:r>
                    </a:p>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Car</a:t>
                      </a:r>
                      <a:endParaRPr lang="en-GB" sz="9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Address</a:t>
                      </a:r>
                      <a:endParaRPr lang="en-GB" sz="9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2637830"/>
                  </a:ext>
                </a:extLst>
              </a:tr>
              <a:tr h="285609">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Rutledge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Hallt</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Male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23</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06/10/1976</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41</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40</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Compensation Analyst</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Financial Services</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Mass Customer</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No</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7 Nevada Crossing</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6735782"/>
                  </a:ext>
                </a:extLst>
              </a:tr>
              <a:tr h="285609">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Duff</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Karlowicz</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Male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50</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28/04/1972</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45</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40</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Speech Pathologist</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Manufacturing</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Mass Customer</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Yes</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717 West Drive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7293995"/>
                  </a:ext>
                </a:extLst>
              </a:tr>
              <a:tr h="543406">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Melba</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Spellacy</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Female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38</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09/12/1976</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41</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40</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VP Marketing</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Health</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Mass Customer</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No</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0591 Anzinger Circle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972153"/>
                  </a:ext>
                </a:extLst>
              </a:tr>
              <a:tr h="285609">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Teddie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Burchill</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Male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11</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21/12/1968</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49</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40</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Programmer I</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Manufacturing</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Mass Customer</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Yes</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321 Raven Plaza</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5517440"/>
                  </a:ext>
                </a:extLst>
              </a:tr>
              <a:tr h="543406">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Chanda</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Mensler</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Female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15</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14/01/1972</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45</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40</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Computer Systems Analyst IV</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Manufacturing</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Mass Customer</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Yes</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0 Mockingbird Plaza</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8838143"/>
                  </a:ext>
                </a:extLst>
              </a:tr>
              <a:tr h="285609">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Ricki</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Dobrowski</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Male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13</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10/03/1975</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42</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40</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Civil Engineer</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Manufacturing</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Mass Customer</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Yes</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8 Eggendart Pass</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2109998"/>
                  </a:ext>
                </a:extLst>
              </a:tr>
              <a:tr h="285609">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Archibald</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Blessed</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Male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61</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10/02/1969</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48</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40</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VP Sales</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Financial Services</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Mass Customer</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Yes</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7795 Memorial Drive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8260611"/>
                  </a:ext>
                </a:extLst>
              </a:tr>
              <a:tr h="285609">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Robert</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Corkill</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Male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55</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12/03/1976</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41</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40</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Clinical Specialist</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Health</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Mass Customer</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No</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5612 Toban Point</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6576573"/>
                  </a:ext>
                </a:extLst>
              </a:tr>
              <a:tr h="285609">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Harlin</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Mazin</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Male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34</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25/03/1974</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43</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40</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Computer Systems Analyst I</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Manufacturing</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Mass Customer</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Yes</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735 Westridge Road</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505282"/>
                  </a:ext>
                </a:extLst>
              </a:tr>
            </a:tbl>
          </a:graphicData>
        </a:graphic>
      </p:graphicFrame>
    </p:spTree>
    <p:extLst>
      <p:ext uri="{BB962C8B-B14F-4D97-AF65-F5344CB8AC3E}">
        <p14:creationId xmlns:p14="http://schemas.microsoft.com/office/powerpoint/2010/main" val="910355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63"/>
          <p:cNvSpPr/>
          <p:nvPr/>
        </p:nvSpPr>
        <p:spPr>
          <a:xfrm>
            <a:off x="-15480" y="-19440"/>
            <a:ext cx="9191160" cy="839520"/>
          </a:xfrm>
          <a:prstGeom prst="rect">
            <a:avLst/>
          </a:prstGeom>
          <a:gradFill rotWithShape="0">
            <a:gsLst>
              <a:gs pos="0">
                <a:srgbClr val="1077D2"/>
              </a:gs>
              <a:gs pos="100000">
                <a:srgbClr val="093153"/>
              </a:gs>
            </a:gsLst>
            <a:lin ang="12000000"/>
          </a:gra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endParaRPr lang="en-GB" sz="1400" b="0" strike="noStrike" spc="-1">
              <a:solidFill>
                <a:srgbClr val="000000"/>
              </a:solidFill>
              <a:latin typeface="Arial"/>
              <a:ea typeface="Arial"/>
            </a:endParaRPr>
          </a:p>
        </p:txBody>
      </p:sp>
      <p:sp>
        <p:nvSpPr>
          <p:cNvPr id="85" name="Shape 64"/>
          <p:cNvSpPr/>
          <p:nvPr/>
        </p:nvSpPr>
        <p:spPr>
          <a:xfrm>
            <a:off x="205200" y="263880"/>
            <a:ext cx="8565120" cy="48744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GB" sz="2000" b="1" strike="noStrike" spc="-1">
                <a:solidFill>
                  <a:srgbClr val="FFFFFF"/>
                </a:solidFill>
                <a:latin typeface="Arial"/>
                <a:ea typeface="Arial"/>
              </a:rPr>
              <a:t>Agenda</a:t>
            </a:r>
            <a:endParaRPr lang="en-GB" sz="2000" b="0" strike="noStrike" spc="-1">
              <a:solidFill>
                <a:srgbClr val="000000"/>
              </a:solidFill>
              <a:latin typeface="Arial"/>
            </a:endParaRPr>
          </a:p>
        </p:txBody>
      </p:sp>
      <p:sp>
        <p:nvSpPr>
          <p:cNvPr id="86" name="Shape 65"/>
          <p:cNvSpPr/>
          <p:nvPr/>
        </p:nvSpPr>
        <p:spPr>
          <a:xfrm>
            <a:off x="343800" y="1211040"/>
            <a:ext cx="5459040" cy="158508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marL="457200" indent="-355680">
              <a:lnSpc>
                <a:spcPct val="115000"/>
              </a:lnSpc>
              <a:buClr>
                <a:srgbClr val="000000"/>
              </a:buClr>
              <a:buFont typeface="OpenSymbol"/>
              <a:buAutoNum type="arabicPeriod"/>
            </a:pPr>
            <a:r>
              <a:rPr lang="en-GB" sz="2000" b="0" strike="noStrike" spc="-1">
                <a:solidFill>
                  <a:srgbClr val="000000"/>
                </a:solidFill>
                <a:latin typeface="Open Sans"/>
                <a:ea typeface="Open Sans"/>
              </a:rPr>
              <a:t>Introduction</a:t>
            </a:r>
            <a:endParaRPr lang="en-GB" sz="2000" b="0" strike="noStrike" spc="-1">
              <a:solidFill>
                <a:srgbClr val="000000"/>
              </a:solidFill>
              <a:latin typeface="Arial"/>
            </a:endParaRPr>
          </a:p>
          <a:p>
            <a:pPr marL="457200" indent="-355680">
              <a:lnSpc>
                <a:spcPct val="115000"/>
              </a:lnSpc>
              <a:buClr>
                <a:srgbClr val="000000"/>
              </a:buClr>
              <a:buFont typeface="OpenSymbol"/>
              <a:buAutoNum type="arabicPeriod"/>
            </a:pPr>
            <a:r>
              <a:rPr lang="en-GB" sz="2000" b="0" strike="noStrike" spc="-1">
                <a:solidFill>
                  <a:srgbClr val="000000"/>
                </a:solidFill>
                <a:latin typeface="Open Sans"/>
                <a:ea typeface="Open Sans"/>
              </a:rPr>
              <a:t>Data Exploration</a:t>
            </a:r>
            <a:endParaRPr lang="en-GB" sz="2000" b="0" strike="noStrike" spc="-1">
              <a:solidFill>
                <a:srgbClr val="000000"/>
              </a:solidFill>
              <a:latin typeface="Arial"/>
            </a:endParaRPr>
          </a:p>
          <a:p>
            <a:pPr marL="457200" indent="-355680">
              <a:lnSpc>
                <a:spcPct val="115000"/>
              </a:lnSpc>
              <a:buClr>
                <a:srgbClr val="000000"/>
              </a:buClr>
              <a:buFont typeface="OpenSymbol"/>
              <a:buAutoNum type="arabicPeriod"/>
            </a:pPr>
            <a:r>
              <a:rPr lang="en-GB" sz="2000" b="0" strike="noStrike" spc="-1">
                <a:solidFill>
                  <a:srgbClr val="000000"/>
                </a:solidFill>
                <a:latin typeface="Open Sans"/>
                <a:ea typeface="Open Sans"/>
              </a:rPr>
              <a:t>Model Development</a:t>
            </a:r>
            <a:endParaRPr lang="en-GB" sz="2000" b="0" strike="noStrike" spc="-1">
              <a:solidFill>
                <a:srgbClr val="000000"/>
              </a:solidFill>
              <a:latin typeface="Arial"/>
            </a:endParaRPr>
          </a:p>
          <a:p>
            <a:pPr marL="457200" indent="-355680">
              <a:lnSpc>
                <a:spcPct val="115000"/>
              </a:lnSpc>
              <a:buClr>
                <a:srgbClr val="000000"/>
              </a:buClr>
              <a:buFont typeface="OpenSymbol"/>
              <a:buAutoNum type="arabicPeriod"/>
            </a:pPr>
            <a:r>
              <a:rPr lang="en-GB" sz="2000" b="0" strike="noStrike" spc="-1">
                <a:solidFill>
                  <a:srgbClr val="000000"/>
                </a:solidFill>
                <a:latin typeface="Open Sans"/>
                <a:ea typeface="Open Sans"/>
              </a:rPr>
              <a:t>Interpretation</a:t>
            </a:r>
            <a:endParaRPr lang="en-GB" sz="2000" b="0" strike="noStrike" spc="-1">
              <a:solidFill>
                <a:srgbClr val="000000"/>
              </a:solidFill>
              <a:latin typeface="Arial"/>
            </a:endParaRPr>
          </a:p>
        </p:txBody>
      </p:sp>
      <p:sp>
        <p:nvSpPr>
          <p:cNvPr id="87" name="Note: The data and information in this document is reflective of a hypothetical situation and client. This document is to be used for KPMG Virtual Internship purposes only."/>
          <p:cNvSpPr/>
          <p:nvPr/>
        </p:nvSpPr>
        <p:spPr>
          <a:xfrm>
            <a:off x="-6120" y="-6480"/>
            <a:ext cx="9175320" cy="238320"/>
          </a:xfrm>
          <a:prstGeom prst="rect">
            <a:avLst/>
          </a:prstGeom>
          <a:solidFill>
            <a:schemeClr val="accent3"/>
          </a:soli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r>
              <a:rPr lang="en-GB" sz="500" b="1" strike="noStrike" spc="-1">
                <a:solidFill>
                  <a:srgbClr val="000000"/>
                </a:solidFill>
                <a:latin typeface="Calibri"/>
                <a:ea typeface="Calibri"/>
              </a:rPr>
              <a:t>       Note: </a:t>
            </a:r>
            <a:r>
              <a:rPr lang="en-GB" sz="500" b="0" strike="noStrike" spc="-1">
                <a:solidFill>
                  <a:srgbClr val="000000"/>
                </a:solidFill>
                <a:latin typeface="Calibri"/>
                <a:ea typeface="Calibri"/>
              </a:rPr>
              <a:t>The data and information in this document is reflective of a hypothetical situation and client. This document is to be used for KPMG Virtual Internship purposes only. </a:t>
            </a:r>
            <a:endParaRPr lang="en-GB" sz="500" b="0" strike="noStrike" spc="-1">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Shape 70"/>
          <p:cNvSpPr/>
          <p:nvPr/>
        </p:nvSpPr>
        <p:spPr>
          <a:xfrm>
            <a:off x="-15480" y="-19440"/>
            <a:ext cx="9191160" cy="839520"/>
          </a:xfrm>
          <a:prstGeom prst="rect">
            <a:avLst/>
          </a:prstGeom>
          <a:gradFill rotWithShape="0">
            <a:gsLst>
              <a:gs pos="0">
                <a:srgbClr val="1077D2"/>
              </a:gs>
              <a:gs pos="100000">
                <a:srgbClr val="093153"/>
              </a:gs>
            </a:gsLst>
            <a:lin ang="12000000"/>
          </a:gra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endParaRPr lang="en-GB" sz="1400" b="0" strike="noStrike" spc="-1">
              <a:solidFill>
                <a:srgbClr val="000000"/>
              </a:solidFill>
              <a:latin typeface="Arial"/>
              <a:ea typeface="Arial"/>
            </a:endParaRPr>
          </a:p>
        </p:txBody>
      </p:sp>
      <p:sp>
        <p:nvSpPr>
          <p:cNvPr id="89" name="Shape 71"/>
          <p:cNvSpPr/>
          <p:nvPr/>
        </p:nvSpPr>
        <p:spPr>
          <a:xfrm>
            <a:off x="205200" y="263880"/>
            <a:ext cx="8565120" cy="48744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GB" sz="2000" b="1" strike="noStrike" spc="-1">
                <a:solidFill>
                  <a:srgbClr val="FFFFFF"/>
                </a:solidFill>
                <a:latin typeface="Arial"/>
                <a:ea typeface="Arial"/>
              </a:rPr>
              <a:t>Introduction</a:t>
            </a:r>
            <a:endParaRPr lang="en-GB" sz="2000" b="0" strike="noStrike" spc="-1">
              <a:solidFill>
                <a:srgbClr val="000000"/>
              </a:solidFill>
              <a:latin typeface="Arial"/>
            </a:endParaRPr>
          </a:p>
        </p:txBody>
      </p:sp>
      <p:sp>
        <p:nvSpPr>
          <p:cNvPr id="90" name="Shape 72"/>
          <p:cNvSpPr/>
          <p:nvPr/>
        </p:nvSpPr>
        <p:spPr>
          <a:xfrm>
            <a:off x="205200" y="1083240"/>
            <a:ext cx="8565120" cy="53388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15000"/>
              </a:lnSpc>
              <a:tabLst>
                <a:tab pos="0" algn="l"/>
              </a:tabLst>
            </a:pPr>
            <a:r>
              <a:rPr lang="en-GB" sz="2000" b="1" strike="noStrike" spc="-1" dirty="0">
                <a:solidFill>
                  <a:srgbClr val="000000"/>
                </a:solidFill>
                <a:latin typeface="Open Sans"/>
                <a:ea typeface="Open Sans"/>
              </a:rPr>
              <a:t>Sprocket Central Pty Ltd Market Expansion Case </a:t>
            </a:r>
            <a:endParaRPr lang="en-GB" sz="2000" b="0" strike="noStrike" spc="-1" dirty="0">
              <a:solidFill>
                <a:srgbClr val="000000"/>
              </a:solidFill>
              <a:latin typeface="Arial"/>
            </a:endParaRPr>
          </a:p>
        </p:txBody>
      </p:sp>
      <p:sp>
        <p:nvSpPr>
          <p:cNvPr id="91" name="Shape 73"/>
          <p:cNvSpPr/>
          <p:nvPr/>
        </p:nvSpPr>
        <p:spPr>
          <a:xfrm>
            <a:off x="205200" y="1907006"/>
            <a:ext cx="4134240" cy="2555828"/>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15000"/>
              </a:lnSpc>
              <a:tabLst>
                <a:tab pos="0" algn="l"/>
              </a:tabLst>
            </a:pPr>
            <a:r>
              <a:rPr lang="en-GB" sz="1500" b="0" strike="noStrike" spc="-1" dirty="0">
                <a:solidFill>
                  <a:srgbClr val="000000"/>
                </a:solidFill>
                <a:latin typeface="Open Sans"/>
                <a:ea typeface="Open Sans"/>
              </a:rPr>
              <a:t>Sprocket marketing teams desires to expand their customer base.</a:t>
            </a:r>
          </a:p>
          <a:p>
            <a:pPr>
              <a:lnSpc>
                <a:spcPct val="115000"/>
              </a:lnSpc>
              <a:tabLst>
                <a:tab pos="0" algn="l"/>
              </a:tabLst>
            </a:pPr>
            <a:endParaRPr lang="en-GB" sz="1500" b="0" strike="noStrike" spc="-1" dirty="0">
              <a:solidFill>
                <a:srgbClr val="000000"/>
              </a:solidFill>
              <a:latin typeface="Open Sans"/>
              <a:ea typeface="Open Sans"/>
            </a:endParaRPr>
          </a:p>
          <a:p>
            <a:pPr>
              <a:lnSpc>
                <a:spcPct val="115000"/>
              </a:lnSpc>
              <a:tabLst>
                <a:tab pos="0" algn="l"/>
              </a:tabLst>
            </a:pPr>
            <a:r>
              <a:rPr lang="en-GB" sz="1500" b="0" strike="noStrike" spc="-1" dirty="0">
                <a:solidFill>
                  <a:srgbClr val="000000"/>
                </a:solidFill>
                <a:latin typeface="Open Sans"/>
                <a:ea typeface="Open Sans"/>
              </a:rPr>
              <a:t>Based on the 1000 new customer dataset provided. The approach will engage in analysis of the existing customer demographic, customer address and transactions data set to aid the selection of target customers.</a:t>
            </a:r>
            <a:endParaRPr lang="en-GB" sz="1500" b="0" strike="noStrike" spc="-1" dirty="0">
              <a:solidFill>
                <a:srgbClr val="000000"/>
              </a:solidFill>
              <a:latin typeface="Arial"/>
            </a:endParaRPr>
          </a:p>
        </p:txBody>
      </p:sp>
      <p:grpSp>
        <p:nvGrpSpPr>
          <p:cNvPr id="92" name="Shape 74"/>
          <p:cNvGrpSpPr/>
          <p:nvPr/>
        </p:nvGrpSpPr>
        <p:grpSpPr>
          <a:xfrm>
            <a:off x="4969800" y="2164680"/>
            <a:ext cx="3800520" cy="2648880"/>
            <a:chOff x="4969800" y="2164680"/>
            <a:chExt cx="3800520" cy="2648880"/>
          </a:xfrm>
        </p:grpSpPr>
        <p:sp>
          <p:nvSpPr>
            <p:cNvPr id="93" name="Rectangle"/>
            <p:cNvSpPr/>
            <p:nvPr/>
          </p:nvSpPr>
          <p:spPr>
            <a:xfrm>
              <a:off x="4969800" y="2164680"/>
              <a:ext cx="3800520" cy="2648880"/>
            </a:xfrm>
            <a:prstGeom prst="rect">
              <a:avLst/>
            </a:prstGeom>
            <a:solidFill>
              <a:srgbClr val="EEEEEE"/>
            </a:solidFill>
            <a:ln w="12700">
              <a:noFill/>
            </a:ln>
          </p:spPr>
          <p:style>
            <a:lnRef idx="0">
              <a:scrgbClr r="0" g="0" b="0"/>
            </a:lnRef>
            <a:fillRef idx="0">
              <a:scrgbClr r="0" g="0" b="0"/>
            </a:fillRef>
            <a:effectRef idx="0">
              <a:scrgbClr r="0" g="0" b="0"/>
            </a:effectRef>
            <a:fontRef idx="minor"/>
          </p:style>
          <p:txBody>
            <a:bodyPr lIns="45720" rIns="45720" numCol="1" spcCol="0" anchor="ctr">
              <a:noAutofit/>
            </a:bodyPr>
            <a:lstStyle/>
            <a:p>
              <a:pPr algn="ctr">
                <a:lnSpc>
                  <a:spcPct val="100000"/>
                </a:lnSpc>
                <a:tabLst>
                  <a:tab pos="0" algn="l"/>
                </a:tabLst>
              </a:pPr>
              <a:endParaRPr lang="en-GB" sz="1400" b="0" strike="noStrike" spc="-1">
                <a:solidFill>
                  <a:srgbClr val="666666"/>
                </a:solidFill>
                <a:latin typeface="Arial"/>
                <a:ea typeface="Arial"/>
              </a:endParaRPr>
            </a:p>
          </p:txBody>
        </p:sp>
        <p:sp>
          <p:nvSpPr>
            <p:cNvPr id="94" name="Place any supporting images, graphs, data or extra text here."/>
            <p:cNvSpPr/>
            <p:nvPr/>
          </p:nvSpPr>
          <p:spPr>
            <a:xfrm>
              <a:off x="4969800" y="3184920"/>
              <a:ext cx="3800520" cy="608400"/>
            </a:xfrm>
            <a:prstGeom prst="rect">
              <a:avLst/>
            </a:prstGeom>
            <a:noFill/>
            <a:ln w="12700">
              <a:noFill/>
            </a:ln>
          </p:spPr>
          <p:style>
            <a:lnRef idx="0">
              <a:scrgbClr r="0" g="0" b="0"/>
            </a:lnRef>
            <a:fillRef idx="0">
              <a:scrgbClr r="0" g="0" b="0"/>
            </a:fillRef>
            <a:effectRef idx="0">
              <a:scrgbClr r="0" g="0" b="0"/>
            </a:effectRef>
            <a:fontRef idx="minor"/>
          </p:style>
          <p:txBody>
            <a:bodyPr tIns="91440" bIns="91440" numCol="1" spcCol="0" anchor="ctr">
              <a:spAutoFit/>
            </a:bodyPr>
            <a:lstStyle/>
            <a:p>
              <a:pPr algn="ctr">
                <a:lnSpc>
                  <a:spcPct val="100000"/>
                </a:lnSpc>
                <a:tabLst>
                  <a:tab pos="0" algn="l"/>
                </a:tabLst>
              </a:pPr>
              <a:r>
                <a:rPr lang="en-GB" sz="1400" b="0" strike="noStrike" spc="-1">
                  <a:solidFill>
                    <a:srgbClr val="666666"/>
                  </a:solidFill>
                  <a:latin typeface="Arial"/>
                  <a:ea typeface="Arial"/>
                </a:rPr>
                <a:t>Place any supporting images, graphs, data or extra text here.</a:t>
              </a:r>
              <a:endParaRPr lang="en-GB" sz="1400" b="0" strike="noStrike" spc="-1">
                <a:solidFill>
                  <a:srgbClr val="000000"/>
                </a:solidFill>
                <a:latin typeface="Arial"/>
              </a:endParaRPr>
            </a:p>
          </p:txBody>
        </p:sp>
      </p:grpSp>
      <p:sp>
        <p:nvSpPr>
          <p:cNvPr id="95" name="Note: The data and information in this document is reflective of a hypothetical situation and client. This document is to be used for KPMG Virtual Internship purposes only."/>
          <p:cNvSpPr/>
          <p:nvPr/>
        </p:nvSpPr>
        <p:spPr>
          <a:xfrm>
            <a:off x="-6120" y="-6480"/>
            <a:ext cx="9175320" cy="238320"/>
          </a:xfrm>
          <a:prstGeom prst="rect">
            <a:avLst/>
          </a:prstGeom>
          <a:solidFill>
            <a:schemeClr val="accent3"/>
          </a:soli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r>
              <a:rPr lang="en-GB" sz="500" b="1" strike="noStrike" spc="-1">
                <a:solidFill>
                  <a:srgbClr val="000000"/>
                </a:solidFill>
                <a:latin typeface="Calibri"/>
                <a:ea typeface="Calibri"/>
              </a:rPr>
              <a:t>       Note: </a:t>
            </a:r>
            <a:r>
              <a:rPr lang="en-GB" sz="500" b="0" strike="noStrike" spc="-1">
                <a:solidFill>
                  <a:srgbClr val="000000"/>
                </a:solidFill>
                <a:latin typeface="Calibri"/>
                <a:ea typeface="Calibri"/>
              </a:rPr>
              <a:t>The data and information in this document is reflective of a hypothetical situation and client. This document is to be used for KPMG Virtual Internship purposes only. </a:t>
            </a:r>
            <a:endParaRPr lang="en-GB" sz="500" b="0" strike="noStrike" spc="-1">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79"/>
          <p:cNvSpPr/>
          <p:nvPr/>
        </p:nvSpPr>
        <p:spPr>
          <a:xfrm>
            <a:off x="-15480" y="-19440"/>
            <a:ext cx="9191160" cy="839520"/>
          </a:xfrm>
          <a:prstGeom prst="rect">
            <a:avLst/>
          </a:prstGeom>
          <a:gradFill rotWithShape="0">
            <a:gsLst>
              <a:gs pos="0">
                <a:srgbClr val="1077D2"/>
              </a:gs>
              <a:gs pos="100000">
                <a:srgbClr val="093153"/>
              </a:gs>
            </a:gsLst>
            <a:lin ang="12000000"/>
          </a:gra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endParaRPr lang="en-GB" sz="1400" b="0" strike="noStrike" spc="-1">
              <a:solidFill>
                <a:srgbClr val="000000"/>
              </a:solidFill>
              <a:latin typeface="Arial"/>
              <a:ea typeface="Arial"/>
            </a:endParaRPr>
          </a:p>
        </p:txBody>
      </p:sp>
      <p:sp>
        <p:nvSpPr>
          <p:cNvPr id="97" name="Shape 80"/>
          <p:cNvSpPr/>
          <p:nvPr/>
        </p:nvSpPr>
        <p:spPr>
          <a:xfrm>
            <a:off x="205200" y="263880"/>
            <a:ext cx="8565120" cy="48744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GB" sz="2000" b="1" strike="noStrike" spc="-1">
                <a:solidFill>
                  <a:srgbClr val="FFFFFF"/>
                </a:solidFill>
                <a:latin typeface="Arial"/>
                <a:ea typeface="Arial"/>
              </a:rPr>
              <a:t>Data Exploration</a:t>
            </a:r>
            <a:endParaRPr lang="en-GB" sz="2000" b="0" strike="noStrike" spc="-1">
              <a:solidFill>
                <a:srgbClr val="000000"/>
              </a:solidFill>
              <a:latin typeface="Arial"/>
            </a:endParaRPr>
          </a:p>
        </p:txBody>
      </p:sp>
      <p:sp>
        <p:nvSpPr>
          <p:cNvPr id="99" name="Shape 82"/>
          <p:cNvSpPr/>
          <p:nvPr/>
        </p:nvSpPr>
        <p:spPr>
          <a:xfrm>
            <a:off x="205200" y="990043"/>
            <a:ext cx="4134240" cy="964303"/>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marL="216000" indent="-216000">
              <a:lnSpc>
                <a:spcPct val="115000"/>
              </a:lnSpc>
              <a:buClr>
                <a:srgbClr val="000000"/>
              </a:buClr>
              <a:buFont typeface="Wingdings" charset="2"/>
              <a:buChar char=""/>
              <a:tabLst>
                <a:tab pos="0" algn="l"/>
              </a:tabLst>
            </a:pPr>
            <a:r>
              <a:rPr lang="en-GB" sz="1500" spc="-1" dirty="0">
                <a:solidFill>
                  <a:srgbClr val="000000"/>
                </a:solidFill>
                <a:latin typeface="Open Sans"/>
                <a:ea typeface="Open Sans"/>
              </a:rPr>
              <a:t>SQL Sever and Excel were used for the data exploration, cleaning and transformation.</a:t>
            </a:r>
          </a:p>
        </p:txBody>
      </p:sp>
      <p:sp>
        <p:nvSpPr>
          <p:cNvPr id="103" name="Note: The data and information in this document is reflective of a hypothetical situation and client. This document is to be used for KPMG Virtual Internship purposes only."/>
          <p:cNvSpPr/>
          <p:nvPr/>
        </p:nvSpPr>
        <p:spPr>
          <a:xfrm>
            <a:off x="-6120" y="-6480"/>
            <a:ext cx="9175320" cy="238320"/>
          </a:xfrm>
          <a:prstGeom prst="rect">
            <a:avLst/>
          </a:prstGeom>
          <a:solidFill>
            <a:schemeClr val="accent3"/>
          </a:soli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r>
              <a:rPr lang="en-GB" sz="500" b="1" strike="noStrike" spc="-1">
                <a:solidFill>
                  <a:srgbClr val="000000"/>
                </a:solidFill>
                <a:latin typeface="Calibri"/>
                <a:ea typeface="Calibri"/>
              </a:rPr>
              <a:t>       Note: </a:t>
            </a:r>
            <a:r>
              <a:rPr lang="en-GB" sz="500" b="0" strike="noStrike" spc="-1">
                <a:solidFill>
                  <a:srgbClr val="000000"/>
                </a:solidFill>
                <a:latin typeface="Calibri"/>
                <a:ea typeface="Calibri"/>
              </a:rPr>
              <a:t>The data and information in this document is reflective of a hypothetical situation and client. This document is to be used for KPMG Virtual Internship purposes only. </a:t>
            </a:r>
            <a:endParaRPr lang="en-GB" sz="500" b="0" strike="noStrike" spc="-1">
              <a:solidFill>
                <a:srgbClr val="000000"/>
              </a:solidFill>
              <a:latin typeface="Arial"/>
            </a:endParaRPr>
          </a:p>
        </p:txBody>
      </p:sp>
      <p:graphicFrame>
        <p:nvGraphicFramePr>
          <p:cNvPr id="4" name="Table 3">
            <a:extLst>
              <a:ext uri="{FF2B5EF4-FFF2-40B4-BE49-F238E27FC236}">
                <a16:creationId xmlns:a16="http://schemas.microsoft.com/office/drawing/2014/main" id="{71E56B7D-DDE5-47DC-AD6D-E59F4D165271}"/>
              </a:ext>
            </a:extLst>
          </p:cNvPr>
          <p:cNvGraphicFramePr>
            <a:graphicFrameLocks noGrp="1"/>
          </p:cNvGraphicFramePr>
          <p:nvPr>
            <p:extLst>
              <p:ext uri="{D42A27DB-BD31-4B8C-83A1-F6EECF244321}">
                <p14:modId xmlns:p14="http://schemas.microsoft.com/office/powerpoint/2010/main" val="2428701072"/>
              </p:ext>
            </p:extLst>
          </p:nvPr>
        </p:nvGraphicFramePr>
        <p:xfrm>
          <a:off x="320044" y="2647427"/>
          <a:ext cx="8520112" cy="2035035"/>
        </p:xfrm>
        <a:graphic>
          <a:graphicData uri="http://schemas.openxmlformats.org/drawingml/2006/table">
            <a:tbl>
              <a:tblPr/>
              <a:tblGrid>
                <a:gridCol w="1242516">
                  <a:extLst>
                    <a:ext uri="{9D8B030D-6E8A-4147-A177-3AD203B41FA5}">
                      <a16:colId xmlns:a16="http://schemas.microsoft.com/office/drawing/2014/main" val="2710650694"/>
                    </a:ext>
                  </a:extLst>
                </a:gridCol>
                <a:gridCol w="1391992">
                  <a:extLst>
                    <a:ext uri="{9D8B030D-6E8A-4147-A177-3AD203B41FA5}">
                      <a16:colId xmlns:a16="http://schemas.microsoft.com/office/drawing/2014/main" val="4025042431"/>
                    </a:ext>
                  </a:extLst>
                </a:gridCol>
                <a:gridCol w="1326597">
                  <a:extLst>
                    <a:ext uri="{9D8B030D-6E8A-4147-A177-3AD203B41FA5}">
                      <a16:colId xmlns:a16="http://schemas.microsoft.com/office/drawing/2014/main" val="1167501678"/>
                    </a:ext>
                  </a:extLst>
                </a:gridCol>
                <a:gridCol w="1634890">
                  <a:extLst>
                    <a:ext uri="{9D8B030D-6E8A-4147-A177-3AD203B41FA5}">
                      <a16:colId xmlns:a16="http://schemas.microsoft.com/office/drawing/2014/main" val="4118399052"/>
                    </a:ext>
                  </a:extLst>
                </a:gridCol>
                <a:gridCol w="1522783">
                  <a:extLst>
                    <a:ext uri="{9D8B030D-6E8A-4147-A177-3AD203B41FA5}">
                      <a16:colId xmlns:a16="http://schemas.microsoft.com/office/drawing/2014/main" val="3008664341"/>
                    </a:ext>
                  </a:extLst>
                </a:gridCol>
                <a:gridCol w="1401334">
                  <a:extLst>
                    <a:ext uri="{9D8B030D-6E8A-4147-A177-3AD203B41FA5}">
                      <a16:colId xmlns:a16="http://schemas.microsoft.com/office/drawing/2014/main" val="788709885"/>
                    </a:ext>
                  </a:extLst>
                </a:gridCol>
              </a:tblGrid>
              <a:tr h="317636">
                <a:tc>
                  <a:txBody>
                    <a:bodyPr/>
                    <a:lstStyle/>
                    <a:p>
                      <a:pPr algn="l" fontAlgn="b"/>
                      <a:r>
                        <a:rPr lang="en-GB" sz="1100" b="1" i="0" u="none" strike="noStrike" dirty="0">
                          <a:solidFill>
                            <a:srgbClr val="FFFFFF"/>
                          </a:solidFill>
                          <a:effectLst/>
                          <a:latin typeface="Calibri" panose="020F0502020204030204" pitchFamily="34" charset="0"/>
                        </a:rPr>
                        <a:t>Data Sets</a:t>
                      </a:r>
                    </a:p>
                  </a:txBody>
                  <a:tcPr marL="4671" marR="4671" marT="467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GB" sz="1100" b="1" i="0" u="none" strike="noStrike">
                          <a:solidFill>
                            <a:srgbClr val="FFFFFF"/>
                          </a:solidFill>
                          <a:effectLst/>
                          <a:latin typeface="Calibri" panose="020F0502020204030204" pitchFamily="34" charset="0"/>
                        </a:rPr>
                        <a:t>Duplication</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GB" sz="1100" b="1" i="0" u="none" strike="noStrike">
                          <a:solidFill>
                            <a:srgbClr val="FFFFFF"/>
                          </a:solidFill>
                          <a:effectLst/>
                          <a:latin typeface="Calibri" panose="020F0502020204030204" pitchFamily="34" charset="0"/>
                        </a:rPr>
                        <a:t>Inconsistencies</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GB" sz="1100" b="1" i="0" u="none" strike="noStrike">
                          <a:solidFill>
                            <a:srgbClr val="FFFFFF"/>
                          </a:solidFill>
                          <a:effectLst/>
                          <a:latin typeface="Calibri" panose="020F0502020204030204" pitchFamily="34" charset="0"/>
                        </a:rPr>
                        <a:t>Data Type Inaccuracy</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GB" sz="1100" b="1" i="0" u="none" strike="noStrike">
                          <a:solidFill>
                            <a:srgbClr val="FFFFFF"/>
                          </a:solidFill>
                          <a:effectLst/>
                          <a:latin typeface="Calibri" panose="020F0502020204030204" pitchFamily="34" charset="0"/>
                        </a:rPr>
                        <a:t>Blanks</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GB" sz="1100" b="1" i="0" u="none" strike="noStrike">
                          <a:solidFill>
                            <a:srgbClr val="FFFFFF"/>
                          </a:solidFill>
                          <a:effectLst/>
                          <a:latin typeface="Calibri" panose="020F0502020204030204" pitchFamily="34" charset="0"/>
                        </a:rPr>
                        <a:t>Necessary Colums Created</a:t>
                      </a:r>
                    </a:p>
                  </a:txBody>
                  <a:tcPr marL="4671" marR="4671" marT="467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1662495932"/>
                  </a:ext>
                </a:extLst>
              </a:tr>
              <a:tr h="270925">
                <a:tc>
                  <a:txBody>
                    <a:bodyPr/>
                    <a:lstStyle/>
                    <a:p>
                      <a:pPr algn="l" fontAlgn="b"/>
                      <a:r>
                        <a:rPr lang="en-GB" sz="1000" b="0" i="0" u="none" strike="noStrike">
                          <a:solidFill>
                            <a:srgbClr val="000000"/>
                          </a:solidFill>
                          <a:effectLst/>
                          <a:latin typeface="Calibri" panose="020F0502020204030204" pitchFamily="34" charset="0"/>
                        </a:rPr>
                        <a:t>Customer Demographics</a:t>
                      </a:r>
                    </a:p>
                  </a:txBody>
                  <a:tcPr marL="4671" marR="4671" marT="467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GB" sz="1000" b="0" i="0" u="none" strike="noStrike">
                          <a:solidFill>
                            <a:srgbClr val="000000"/>
                          </a:solidFill>
                          <a:effectLst/>
                          <a:latin typeface="Calibri" panose="020F0502020204030204" pitchFamily="34" charset="0"/>
                        </a:rPr>
                        <a:t>NIL</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GB" sz="1000" b="0" i="0" u="none" strike="noStrike">
                          <a:solidFill>
                            <a:srgbClr val="000000"/>
                          </a:solidFill>
                          <a:effectLst/>
                          <a:latin typeface="Calibri" panose="020F0502020204030204" pitchFamily="34" charset="0"/>
                        </a:rPr>
                        <a:t>Gender Column: F and Femal, M and Male</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GB" sz="1000" b="0" i="0" u="none" strike="noStrike">
                          <a:solidFill>
                            <a:srgbClr val="000000"/>
                          </a:solidFill>
                          <a:effectLst/>
                          <a:latin typeface="Calibri" panose="020F0502020204030204" pitchFamily="34" charset="0"/>
                        </a:rPr>
                        <a:t>NIL</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GB" sz="1000" b="0" i="0" u="none" strike="noStrike">
                          <a:solidFill>
                            <a:srgbClr val="000000"/>
                          </a:solidFill>
                          <a:effectLst/>
                          <a:latin typeface="Calibri" panose="020F0502020204030204" pitchFamily="34" charset="0"/>
                        </a:rPr>
                        <a:t>Brand of a purchase and Job Title Columns have some blanks</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GB" sz="1000" b="0" i="0" u="none" strike="noStrike">
                          <a:solidFill>
                            <a:srgbClr val="000000"/>
                          </a:solidFill>
                          <a:effectLst/>
                          <a:latin typeface="Calibri" panose="020F0502020204030204" pitchFamily="34" charset="0"/>
                        </a:rPr>
                        <a:t>Age </a:t>
                      </a:r>
                    </a:p>
                  </a:txBody>
                  <a:tcPr marL="4671" marR="4671" marT="467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720876805"/>
                  </a:ext>
                </a:extLst>
              </a:tr>
              <a:tr h="406387">
                <a:tc>
                  <a:txBody>
                    <a:bodyPr/>
                    <a:lstStyle/>
                    <a:p>
                      <a:pPr algn="l" fontAlgn="b"/>
                      <a:r>
                        <a:rPr lang="en-GB" sz="1000" b="0" i="0" u="none" strike="noStrike">
                          <a:solidFill>
                            <a:srgbClr val="000000"/>
                          </a:solidFill>
                          <a:effectLst/>
                          <a:latin typeface="Calibri" panose="020F0502020204030204" pitchFamily="34" charset="0"/>
                        </a:rPr>
                        <a:t>Customer Address</a:t>
                      </a:r>
                    </a:p>
                  </a:txBody>
                  <a:tcPr marL="4671" marR="4671" marT="467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NIL</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GB" sz="1000" b="0" i="0" u="none" strike="noStrike" dirty="0">
                          <a:solidFill>
                            <a:srgbClr val="000000"/>
                          </a:solidFill>
                          <a:effectLst/>
                          <a:latin typeface="Calibri" panose="020F0502020204030204" pitchFamily="34" charset="0"/>
                          <a:cs typeface="Calibri" panose="020F0502020204030204" pitchFamily="34" charset="0"/>
                        </a:rPr>
                        <a:t>State Column: New South Wales, NSW and Victoria, VIC</a:t>
                      </a:r>
                      <a:endParaRPr lang="en-GB" sz="1000" b="0" i="0" u="none" strike="noStrike" dirty="0">
                        <a:solidFill>
                          <a:srgbClr val="000000"/>
                        </a:solidFill>
                        <a:effectLst/>
                        <a:latin typeface="Calibri" panose="020F0502020204030204" pitchFamily="34" charset="0"/>
                      </a:endParaRPr>
                    </a:p>
                  </a:txBody>
                  <a:tcPr marL="4671" marR="4671" marT="46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DOB</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NIL</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NIL</a:t>
                      </a:r>
                    </a:p>
                  </a:txBody>
                  <a:tcPr marL="4671" marR="4671" marT="467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9537306"/>
                  </a:ext>
                </a:extLst>
              </a:tr>
              <a:tr h="135462">
                <a:tc>
                  <a:txBody>
                    <a:bodyPr/>
                    <a:lstStyle/>
                    <a:p>
                      <a:pPr algn="l" fontAlgn="b"/>
                      <a:r>
                        <a:rPr lang="en-GB" sz="1000" b="0" i="0" u="none" strike="noStrike">
                          <a:solidFill>
                            <a:srgbClr val="000000"/>
                          </a:solidFill>
                          <a:effectLst/>
                          <a:latin typeface="Calibri" panose="020F0502020204030204" pitchFamily="34" charset="0"/>
                        </a:rPr>
                        <a:t>Transactions</a:t>
                      </a:r>
                    </a:p>
                  </a:txBody>
                  <a:tcPr marL="4671" marR="4671" marT="467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GB" sz="1000" b="0" i="0" u="none" strike="noStrike">
                          <a:solidFill>
                            <a:srgbClr val="000000"/>
                          </a:solidFill>
                          <a:effectLst/>
                          <a:latin typeface="Calibri" panose="020F0502020204030204" pitchFamily="34" charset="0"/>
                        </a:rPr>
                        <a:t>Customer ID but this is normal</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GB" sz="1000" b="0" i="0" u="none" strike="noStrike">
                          <a:solidFill>
                            <a:srgbClr val="000000"/>
                          </a:solidFill>
                          <a:effectLst/>
                          <a:latin typeface="Calibri" panose="020F0502020204030204" pitchFamily="34" charset="0"/>
                        </a:rPr>
                        <a:t>NIL</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GB" sz="1000" b="0" i="0" u="none" strike="noStrike" dirty="0">
                          <a:solidFill>
                            <a:srgbClr val="000000"/>
                          </a:solidFill>
                          <a:effectLst/>
                          <a:latin typeface="Calibri" panose="020F0502020204030204" pitchFamily="34" charset="0"/>
                        </a:rPr>
                        <a:t> </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GB" sz="1000" b="0" i="0" u="none" strike="noStrike" dirty="0">
                          <a:solidFill>
                            <a:srgbClr val="000000"/>
                          </a:solidFill>
                          <a:effectLst/>
                          <a:latin typeface="Calibri" panose="020F0502020204030204" pitchFamily="34" charset="0"/>
                        </a:rPr>
                        <a:t>NIL</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GB" sz="1000" b="0" i="0" u="none" strike="noStrike" dirty="0">
                          <a:solidFill>
                            <a:srgbClr val="000000"/>
                          </a:solidFill>
                          <a:effectLst/>
                          <a:latin typeface="Calibri" panose="020F0502020204030204" pitchFamily="34" charset="0"/>
                        </a:rPr>
                        <a:t>Profit, Recency</a:t>
                      </a:r>
                    </a:p>
                  </a:txBody>
                  <a:tcPr marL="4671" marR="4671" marT="467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20028629"/>
                  </a:ext>
                </a:extLst>
              </a:tr>
              <a:tr h="411058">
                <a:tc>
                  <a:txBody>
                    <a:bodyPr/>
                    <a:lstStyle/>
                    <a:p>
                      <a:pPr algn="l" fontAlgn="b"/>
                      <a:r>
                        <a:rPr lang="en-GB" sz="1000" b="0" i="0" u="none" strike="noStrike">
                          <a:solidFill>
                            <a:srgbClr val="000000"/>
                          </a:solidFill>
                          <a:effectLst/>
                          <a:latin typeface="Calibri" panose="020F0502020204030204" pitchFamily="34" charset="0"/>
                        </a:rPr>
                        <a:t>New Customer List</a:t>
                      </a:r>
                    </a:p>
                  </a:txBody>
                  <a:tcPr marL="4671" marR="4671" marT="467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NIL</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0" i="0" u="none" strike="noStrike" dirty="0">
                          <a:solidFill>
                            <a:srgbClr val="000000"/>
                          </a:solidFill>
                          <a:effectLst/>
                          <a:latin typeface="Calibri" panose="020F0502020204030204" pitchFamily="34" charset="0"/>
                        </a:rPr>
                        <a:t>NIL</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0" i="0" u="none" strike="noStrike" dirty="0">
                          <a:solidFill>
                            <a:srgbClr val="000000"/>
                          </a:solidFill>
                          <a:effectLst/>
                          <a:latin typeface="Calibri" panose="020F0502020204030204" pitchFamily="34" charset="0"/>
                        </a:rPr>
                        <a:t>Past_3_years_bike_related_purchases, DOB and Post Code Columns in text format</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NIL</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0" i="0" u="none" strike="noStrike" dirty="0">
                          <a:solidFill>
                            <a:srgbClr val="000000"/>
                          </a:solidFill>
                          <a:effectLst/>
                          <a:latin typeface="Calibri" panose="020F0502020204030204" pitchFamily="34" charset="0"/>
                        </a:rPr>
                        <a:t>Age </a:t>
                      </a:r>
                    </a:p>
                  </a:txBody>
                  <a:tcPr marL="4671" marR="4671" marT="467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9456086"/>
                  </a:ext>
                </a:extLst>
              </a:tr>
            </a:tbl>
          </a:graphicData>
        </a:graphic>
      </p:graphicFrame>
      <p:sp>
        <p:nvSpPr>
          <p:cNvPr id="13" name="Shape 82">
            <a:extLst>
              <a:ext uri="{FF2B5EF4-FFF2-40B4-BE49-F238E27FC236}">
                <a16:creationId xmlns:a16="http://schemas.microsoft.com/office/drawing/2014/main" id="{55AFBC3D-3623-47CA-866C-005110151D7F}"/>
              </a:ext>
            </a:extLst>
          </p:cNvPr>
          <p:cNvSpPr/>
          <p:nvPr/>
        </p:nvSpPr>
        <p:spPr>
          <a:xfrm>
            <a:off x="4804560" y="990043"/>
            <a:ext cx="4134240" cy="697627"/>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marL="216000" indent="-216000">
              <a:lnSpc>
                <a:spcPct val="115000"/>
              </a:lnSpc>
              <a:buClr>
                <a:srgbClr val="000000"/>
              </a:buClr>
              <a:buFont typeface="Wingdings" charset="2"/>
              <a:buChar char=""/>
              <a:tabLst>
                <a:tab pos="0" algn="l"/>
              </a:tabLst>
            </a:pPr>
            <a:r>
              <a:rPr lang="en-GB" sz="1500" b="0" strike="noStrike" spc="-1" dirty="0" err="1">
                <a:solidFill>
                  <a:srgbClr val="000000"/>
                </a:solidFill>
                <a:latin typeface="Open Sans"/>
                <a:ea typeface="Open Sans"/>
              </a:rPr>
              <a:t>Customer_id</a:t>
            </a:r>
            <a:r>
              <a:rPr lang="en-GB" sz="1500" b="0" strike="noStrike" spc="-1" dirty="0">
                <a:solidFill>
                  <a:srgbClr val="000000"/>
                </a:solidFill>
                <a:latin typeface="Open Sans"/>
                <a:ea typeface="Open Sans"/>
              </a:rPr>
              <a:t> is a primary and foreign key which will be used to link datasets</a:t>
            </a:r>
            <a:endParaRPr lang="en-GB" sz="1500" b="0" strike="noStrike" spc="-1" dirty="0">
              <a:solidFill>
                <a:srgbClr val="000000"/>
              </a:solidFill>
              <a:latin typeface="Arial"/>
            </a:endParaRPr>
          </a:p>
        </p:txBody>
      </p:sp>
      <p:sp>
        <p:nvSpPr>
          <p:cNvPr id="14" name="Shape 82">
            <a:extLst>
              <a:ext uri="{FF2B5EF4-FFF2-40B4-BE49-F238E27FC236}">
                <a16:creationId xmlns:a16="http://schemas.microsoft.com/office/drawing/2014/main" id="{AD1349B6-9E67-4C75-B64B-DEF33917B9CC}"/>
              </a:ext>
            </a:extLst>
          </p:cNvPr>
          <p:cNvSpPr/>
          <p:nvPr/>
        </p:nvSpPr>
        <p:spPr>
          <a:xfrm>
            <a:off x="2504880" y="2214039"/>
            <a:ext cx="4134240" cy="433388"/>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15000"/>
              </a:lnSpc>
              <a:buClr>
                <a:srgbClr val="000000"/>
              </a:buClr>
              <a:tabLst>
                <a:tab pos="0" algn="l"/>
              </a:tabLst>
            </a:pPr>
            <a:r>
              <a:rPr lang="en-GB" sz="1500" b="1" spc="-1" dirty="0">
                <a:solidFill>
                  <a:srgbClr val="000000"/>
                </a:solidFill>
                <a:latin typeface="Open Sans"/>
                <a:ea typeface="Open Sans"/>
              </a:rPr>
              <a:t>DATA FINDINGS SUMMARY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88"/>
          <p:cNvSpPr/>
          <p:nvPr/>
        </p:nvSpPr>
        <p:spPr>
          <a:xfrm>
            <a:off x="-15480" y="-19440"/>
            <a:ext cx="9191160" cy="839520"/>
          </a:xfrm>
          <a:prstGeom prst="rect">
            <a:avLst/>
          </a:prstGeom>
          <a:gradFill rotWithShape="0">
            <a:gsLst>
              <a:gs pos="0">
                <a:srgbClr val="1077D2"/>
              </a:gs>
              <a:gs pos="100000">
                <a:srgbClr val="093153"/>
              </a:gs>
            </a:gsLst>
            <a:lin ang="12000000"/>
          </a:gra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endParaRPr lang="en-GB" sz="1400" b="0" strike="noStrike" spc="-1">
              <a:solidFill>
                <a:srgbClr val="000000"/>
              </a:solidFill>
              <a:latin typeface="Arial"/>
              <a:ea typeface="Arial"/>
            </a:endParaRPr>
          </a:p>
        </p:txBody>
      </p:sp>
      <p:sp>
        <p:nvSpPr>
          <p:cNvPr id="105" name="Shape 89"/>
          <p:cNvSpPr/>
          <p:nvPr/>
        </p:nvSpPr>
        <p:spPr>
          <a:xfrm>
            <a:off x="205200" y="263880"/>
            <a:ext cx="8565120" cy="48744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GB" sz="2000" b="1" strike="noStrike" spc="-1">
                <a:solidFill>
                  <a:srgbClr val="FFFFFF"/>
                </a:solidFill>
                <a:latin typeface="Arial"/>
                <a:ea typeface="Arial"/>
              </a:rPr>
              <a:t>Model Development</a:t>
            </a:r>
            <a:endParaRPr lang="en-GB" sz="2000" b="0" strike="noStrike" spc="-1">
              <a:solidFill>
                <a:srgbClr val="000000"/>
              </a:solidFill>
              <a:latin typeface="Arial"/>
            </a:endParaRPr>
          </a:p>
        </p:txBody>
      </p:sp>
      <p:sp>
        <p:nvSpPr>
          <p:cNvPr id="111" name="Note: The data and information in this document is reflective of a hypothetical situation and client. This document is to be used for KPMG Virtual Internship purposes only."/>
          <p:cNvSpPr/>
          <p:nvPr/>
        </p:nvSpPr>
        <p:spPr>
          <a:xfrm>
            <a:off x="-6120" y="-6480"/>
            <a:ext cx="9175320" cy="238320"/>
          </a:xfrm>
          <a:prstGeom prst="rect">
            <a:avLst/>
          </a:prstGeom>
          <a:solidFill>
            <a:schemeClr val="accent3"/>
          </a:soli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r>
              <a:rPr lang="en-GB" sz="500" b="1" strike="noStrike" spc="-1">
                <a:solidFill>
                  <a:srgbClr val="000000"/>
                </a:solidFill>
                <a:latin typeface="Calibri"/>
                <a:ea typeface="Calibri"/>
              </a:rPr>
              <a:t>       Note: </a:t>
            </a:r>
            <a:r>
              <a:rPr lang="en-GB" sz="500" b="0" strike="noStrike" spc="-1">
                <a:solidFill>
                  <a:srgbClr val="000000"/>
                </a:solidFill>
                <a:latin typeface="Calibri"/>
                <a:ea typeface="Calibri"/>
              </a:rPr>
              <a:t>The data and information in this document is reflective of a hypothetical situation and client. This document is to be used for KPMG Virtual Internship purposes only. </a:t>
            </a:r>
            <a:endParaRPr lang="en-GB" sz="500" b="0" strike="noStrike" spc="-1">
              <a:solidFill>
                <a:srgbClr val="000000"/>
              </a:solidFill>
              <a:latin typeface="Arial"/>
            </a:endParaRPr>
          </a:p>
        </p:txBody>
      </p:sp>
      <p:sp>
        <p:nvSpPr>
          <p:cNvPr id="10" name="Shape 82">
            <a:extLst>
              <a:ext uri="{FF2B5EF4-FFF2-40B4-BE49-F238E27FC236}">
                <a16:creationId xmlns:a16="http://schemas.microsoft.com/office/drawing/2014/main" id="{305CE8D3-BA9F-4EDF-9016-1F60C5030E51}"/>
              </a:ext>
            </a:extLst>
          </p:cNvPr>
          <p:cNvSpPr/>
          <p:nvPr/>
        </p:nvSpPr>
        <p:spPr>
          <a:xfrm>
            <a:off x="205200" y="990043"/>
            <a:ext cx="4134240" cy="3884333"/>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marL="216000" indent="-216000">
              <a:lnSpc>
                <a:spcPct val="115000"/>
              </a:lnSpc>
              <a:buClr>
                <a:srgbClr val="000000"/>
              </a:buClr>
              <a:buFont typeface="Wingdings" charset="2"/>
              <a:buChar char=""/>
              <a:tabLst>
                <a:tab pos="0" algn="l"/>
              </a:tabLst>
            </a:pPr>
            <a:r>
              <a:rPr lang="en-GB" sz="1500" spc="-1" dirty="0">
                <a:solidFill>
                  <a:srgbClr val="000000"/>
                </a:solidFill>
                <a:latin typeface="Open Sans"/>
                <a:ea typeface="Open Sans"/>
              </a:rPr>
              <a:t>RFM Approach is used for determining the Best Customers</a:t>
            </a:r>
          </a:p>
          <a:p>
            <a:pPr marL="216000" indent="-216000">
              <a:lnSpc>
                <a:spcPct val="115000"/>
              </a:lnSpc>
              <a:buClr>
                <a:srgbClr val="000000"/>
              </a:buClr>
              <a:buFont typeface="Wingdings" charset="2"/>
              <a:buChar char=""/>
              <a:tabLst>
                <a:tab pos="0" algn="l"/>
              </a:tabLst>
            </a:pPr>
            <a:endParaRPr lang="en-GB" sz="1500" spc="-1" dirty="0">
              <a:solidFill>
                <a:srgbClr val="000000"/>
              </a:solidFill>
              <a:latin typeface="Open Sans"/>
              <a:ea typeface="Open Sans"/>
            </a:endParaRPr>
          </a:p>
          <a:p>
            <a:pPr marL="216000" indent="-216000">
              <a:lnSpc>
                <a:spcPct val="115000"/>
              </a:lnSpc>
              <a:buClr>
                <a:srgbClr val="000000"/>
              </a:buClr>
              <a:buFont typeface="Wingdings" charset="2"/>
              <a:buChar char=""/>
              <a:tabLst>
                <a:tab pos="0" algn="l"/>
              </a:tabLst>
            </a:pPr>
            <a:r>
              <a:rPr lang="en-GB" sz="1500" kern="100" dirty="0">
                <a:effectLst/>
                <a:latin typeface="Open Sans" panose="020B0606030504020204" pitchFamily="34" charset="0"/>
                <a:ea typeface="Open Sans" panose="020B0606030504020204" pitchFamily="34" charset="0"/>
                <a:cs typeface="Open Sans" panose="020B0606030504020204" pitchFamily="34" charset="0"/>
              </a:rPr>
              <a:t>RFM is a  Recency, Frequency and Monetary Approach that</a:t>
            </a:r>
            <a:r>
              <a:rPr lang="en-GB" sz="1500" kern="100" dirty="0">
                <a:latin typeface="Open Sans" panose="020B0606030504020204" pitchFamily="34" charset="0"/>
                <a:ea typeface="Open Sans" panose="020B0606030504020204" pitchFamily="34" charset="0"/>
                <a:cs typeface="Open Sans" panose="020B0606030504020204" pitchFamily="34" charset="0"/>
              </a:rPr>
              <a:t> a</a:t>
            </a:r>
            <a:r>
              <a:rPr lang="en-GB" sz="1500" kern="100" dirty="0">
                <a:effectLst/>
                <a:latin typeface="Open Sans" panose="020B0606030504020204" pitchFamily="34" charset="0"/>
                <a:ea typeface="Open Sans" panose="020B0606030504020204" pitchFamily="34" charset="0"/>
                <a:cs typeface="Open Sans" panose="020B0606030504020204" pitchFamily="34" charset="0"/>
              </a:rPr>
              <a:t>llows marketers target specific clusters of customers</a:t>
            </a:r>
          </a:p>
          <a:p>
            <a:pPr>
              <a:lnSpc>
                <a:spcPct val="115000"/>
              </a:lnSpc>
              <a:buClr>
                <a:srgbClr val="000000"/>
              </a:buClr>
              <a:tabLst>
                <a:tab pos="0" algn="l"/>
              </a:tabLst>
            </a:pPr>
            <a:endParaRPr lang="en-GB" sz="1500" kern="100" spc="-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216000" indent="-216000">
              <a:lnSpc>
                <a:spcPct val="115000"/>
              </a:lnSpc>
              <a:buClr>
                <a:srgbClr val="000000"/>
              </a:buClr>
              <a:buFont typeface="Wingdings" charset="2"/>
              <a:buChar char=""/>
              <a:tabLst>
                <a:tab pos="0" algn="l"/>
              </a:tabLst>
            </a:pPr>
            <a:r>
              <a:rPr lang="en-GB" sz="1500" kern="100"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a:t>
            </a:r>
            <a:r>
              <a:rPr lang="en-GB" sz="1500" kern="100" spc="-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Platnium</a:t>
            </a:r>
            <a:r>
              <a:rPr lang="en-GB" sz="1500" kern="100"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 was awarded to customers with the Highest RFM scores identified as the ‘Best customers’</a:t>
            </a:r>
          </a:p>
          <a:p>
            <a:pPr marL="216000" indent="-216000">
              <a:lnSpc>
                <a:spcPct val="115000"/>
              </a:lnSpc>
              <a:buClr>
                <a:srgbClr val="000000"/>
              </a:buClr>
              <a:buFont typeface="Wingdings" charset="2"/>
              <a:buChar char=""/>
              <a:tabLst>
                <a:tab pos="0" algn="l"/>
              </a:tabLst>
            </a:pPr>
            <a:endParaRPr lang="en-GB" sz="1500" kern="100" spc="-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216000" indent="-216000">
              <a:lnSpc>
                <a:spcPct val="115000"/>
              </a:lnSpc>
              <a:buClr>
                <a:srgbClr val="000000"/>
              </a:buClr>
              <a:buFont typeface="Wingdings" charset="2"/>
              <a:buChar char=""/>
              <a:tabLst>
                <a:tab pos="0" algn="l"/>
              </a:tabLst>
            </a:pPr>
            <a:r>
              <a:rPr lang="en-GB" sz="1500" kern="100"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The characteristics of the 792 </a:t>
            </a:r>
            <a:r>
              <a:rPr lang="en-GB" sz="1500" kern="100" spc="-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Platnium</a:t>
            </a:r>
            <a:r>
              <a:rPr lang="en-GB" sz="1500" kern="100"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 Customers were further analysed</a:t>
            </a:r>
            <a:endParaRPr lang="en-GB" sz="1500" spc="-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nSpc>
                <a:spcPct val="115000"/>
              </a:lnSpc>
              <a:buClr>
                <a:srgbClr val="000000"/>
              </a:buClr>
              <a:tabLst>
                <a:tab pos="0" algn="l"/>
              </a:tabLst>
            </a:pPr>
            <a:endParaRPr lang="en-GB" sz="1500" spc="-1" dirty="0">
              <a:solidFill>
                <a:srgbClr val="000000"/>
              </a:solidFill>
              <a:latin typeface="Open Sans"/>
              <a:ea typeface="Open Sans"/>
            </a:endParaRPr>
          </a:p>
        </p:txBody>
      </p:sp>
      <p:graphicFrame>
        <p:nvGraphicFramePr>
          <p:cNvPr id="11" name="Chart 10">
            <a:extLst>
              <a:ext uri="{FF2B5EF4-FFF2-40B4-BE49-F238E27FC236}">
                <a16:creationId xmlns:a16="http://schemas.microsoft.com/office/drawing/2014/main" id="{DDDE3389-6D94-473F-97D9-D5C8D081B32D}"/>
              </a:ext>
            </a:extLst>
          </p:cNvPr>
          <p:cNvGraphicFramePr>
            <a:graphicFrameLocks/>
          </p:cNvGraphicFramePr>
          <p:nvPr>
            <p:extLst>
              <p:ext uri="{D42A27DB-BD31-4B8C-83A1-F6EECF244321}">
                <p14:modId xmlns:p14="http://schemas.microsoft.com/office/powerpoint/2010/main" val="1694066478"/>
              </p:ext>
            </p:extLst>
          </p:nvPr>
        </p:nvGraphicFramePr>
        <p:xfrm>
          <a:off x="4595400" y="1714500"/>
          <a:ext cx="4573800" cy="2963636"/>
        </p:xfrm>
        <a:graphic>
          <a:graphicData uri="http://schemas.openxmlformats.org/drawingml/2006/chart">
            <c:chart xmlns:c="http://schemas.openxmlformats.org/drawingml/2006/chart" xmlns:r="http://schemas.openxmlformats.org/officeDocument/2006/relationships" r:id="rId3"/>
          </a:graphicData>
        </a:graphic>
      </p:graphicFrame>
      <p:sp>
        <p:nvSpPr>
          <p:cNvPr id="16" name="Star: 5 Points 15">
            <a:extLst>
              <a:ext uri="{FF2B5EF4-FFF2-40B4-BE49-F238E27FC236}">
                <a16:creationId xmlns:a16="http://schemas.microsoft.com/office/drawing/2014/main" id="{D7DB6D89-00A4-49CC-B38D-95D9F7F0DB80}"/>
              </a:ext>
            </a:extLst>
          </p:cNvPr>
          <p:cNvSpPr/>
          <p:nvPr/>
        </p:nvSpPr>
        <p:spPr>
          <a:xfrm>
            <a:off x="7053943" y="3036679"/>
            <a:ext cx="228600" cy="236765"/>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7" name="Star: 5 Points 16">
            <a:extLst>
              <a:ext uri="{FF2B5EF4-FFF2-40B4-BE49-F238E27FC236}">
                <a16:creationId xmlns:a16="http://schemas.microsoft.com/office/drawing/2014/main" id="{D7DB6D89-00A4-49CC-B38D-95D9F7F0DB80}"/>
              </a:ext>
            </a:extLst>
          </p:cNvPr>
          <p:cNvSpPr/>
          <p:nvPr/>
        </p:nvSpPr>
        <p:spPr>
          <a:xfrm>
            <a:off x="7053943" y="3602271"/>
            <a:ext cx="228600" cy="236765"/>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9" name="Star: 5 Points 18">
            <a:extLst>
              <a:ext uri="{FF2B5EF4-FFF2-40B4-BE49-F238E27FC236}">
                <a16:creationId xmlns:a16="http://schemas.microsoft.com/office/drawing/2014/main" id="{D7DB6D89-00A4-49CC-B38D-95D9F7F0DB80}"/>
              </a:ext>
            </a:extLst>
          </p:cNvPr>
          <p:cNvSpPr/>
          <p:nvPr/>
        </p:nvSpPr>
        <p:spPr>
          <a:xfrm>
            <a:off x="7053943" y="4159700"/>
            <a:ext cx="228600" cy="236765"/>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0" name="Star: 5 Points 19">
            <a:extLst>
              <a:ext uri="{FF2B5EF4-FFF2-40B4-BE49-F238E27FC236}">
                <a16:creationId xmlns:a16="http://schemas.microsoft.com/office/drawing/2014/main" id="{D7DB6D89-00A4-49CC-B38D-95D9F7F0DB80}"/>
              </a:ext>
            </a:extLst>
          </p:cNvPr>
          <p:cNvSpPr/>
          <p:nvPr/>
        </p:nvSpPr>
        <p:spPr>
          <a:xfrm>
            <a:off x="5493473" y="3483888"/>
            <a:ext cx="228600" cy="236765"/>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3" name="Star: 5 Points 22">
            <a:extLst>
              <a:ext uri="{FF2B5EF4-FFF2-40B4-BE49-F238E27FC236}">
                <a16:creationId xmlns:a16="http://schemas.microsoft.com/office/drawing/2014/main" id="{D7DB6D89-00A4-49CC-B38D-95D9F7F0DB80}"/>
              </a:ext>
            </a:extLst>
          </p:cNvPr>
          <p:cNvSpPr/>
          <p:nvPr/>
        </p:nvSpPr>
        <p:spPr>
          <a:xfrm>
            <a:off x="7866641" y="3483887"/>
            <a:ext cx="228600" cy="236765"/>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36930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88"/>
          <p:cNvSpPr/>
          <p:nvPr/>
        </p:nvSpPr>
        <p:spPr>
          <a:xfrm>
            <a:off x="-47160" y="31162"/>
            <a:ext cx="9191160" cy="839520"/>
          </a:xfrm>
          <a:prstGeom prst="rect">
            <a:avLst/>
          </a:prstGeom>
          <a:gradFill rotWithShape="0">
            <a:gsLst>
              <a:gs pos="0">
                <a:srgbClr val="1077D2"/>
              </a:gs>
              <a:gs pos="100000">
                <a:srgbClr val="093153"/>
              </a:gs>
            </a:gsLst>
            <a:lin ang="12000000"/>
          </a:gra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endParaRPr lang="en-GB" sz="1400" b="0" strike="noStrike" spc="-1" dirty="0">
              <a:solidFill>
                <a:srgbClr val="000000"/>
              </a:solidFill>
              <a:latin typeface="Arial"/>
              <a:ea typeface="Arial"/>
            </a:endParaRPr>
          </a:p>
        </p:txBody>
      </p:sp>
      <p:sp>
        <p:nvSpPr>
          <p:cNvPr id="105" name="Shape 89"/>
          <p:cNvSpPr/>
          <p:nvPr/>
        </p:nvSpPr>
        <p:spPr>
          <a:xfrm>
            <a:off x="205200" y="263880"/>
            <a:ext cx="8565120" cy="492443"/>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GB" sz="2000" b="1" strike="noStrike" spc="-1" dirty="0">
                <a:solidFill>
                  <a:srgbClr val="FFFFFF"/>
                </a:solidFill>
                <a:latin typeface="Arial"/>
                <a:ea typeface="Arial"/>
              </a:rPr>
              <a:t>Model Development: Customers Analysis</a:t>
            </a:r>
            <a:endParaRPr lang="en-GB" sz="2000" b="0" strike="noStrike" spc="-1" dirty="0">
              <a:solidFill>
                <a:srgbClr val="000000"/>
              </a:solidFill>
              <a:latin typeface="Arial"/>
            </a:endParaRPr>
          </a:p>
        </p:txBody>
      </p:sp>
      <p:sp>
        <p:nvSpPr>
          <p:cNvPr id="111" name="Note: The data and information in this document is reflective of a hypothetical situation and client. This document is to be used for KPMG Virtual Internship purposes only."/>
          <p:cNvSpPr/>
          <p:nvPr/>
        </p:nvSpPr>
        <p:spPr>
          <a:xfrm>
            <a:off x="-6120" y="-6480"/>
            <a:ext cx="9175320" cy="238320"/>
          </a:xfrm>
          <a:prstGeom prst="rect">
            <a:avLst/>
          </a:prstGeom>
          <a:solidFill>
            <a:schemeClr val="accent3"/>
          </a:soli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r>
              <a:rPr lang="en-GB" sz="500" b="1" strike="noStrike" spc="-1">
                <a:solidFill>
                  <a:srgbClr val="000000"/>
                </a:solidFill>
                <a:latin typeface="Calibri"/>
                <a:ea typeface="Calibri"/>
              </a:rPr>
              <a:t>       Note: </a:t>
            </a:r>
            <a:r>
              <a:rPr lang="en-GB" sz="500" b="0" strike="noStrike" spc="-1">
                <a:solidFill>
                  <a:srgbClr val="000000"/>
                </a:solidFill>
                <a:latin typeface="Calibri"/>
                <a:ea typeface="Calibri"/>
              </a:rPr>
              <a:t>The data and information in this document is reflective of a hypothetical situation and client. This document is to be used for KPMG Virtual Internship purposes only. </a:t>
            </a:r>
            <a:endParaRPr lang="en-GB" sz="500" b="0" strike="noStrike" spc="-1">
              <a:solidFill>
                <a:srgbClr val="000000"/>
              </a:solidFill>
              <a:latin typeface="Arial"/>
            </a:endParaRPr>
          </a:p>
        </p:txBody>
      </p:sp>
      <p:sp>
        <p:nvSpPr>
          <p:cNvPr id="12" name="TextBox 11">
            <a:extLst>
              <a:ext uri="{FF2B5EF4-FFF2-40B4-BE49-F238E27FC236}">
                <a16:creationId xmlns:a16="http://schemas.microsoft.com/office/drawing/2014/main" id="{C45232B4-65E8-49FE-8A38-E812BD92E174}"/>
              </a:ext>
            </a:extLst>
          </p:cNvPr>
          <p:cNvSpPr txBox="1"/>
          <p:nvPr/>
        </p:nvSpPr>
        <p:spPr>
          <a:xfrm>
            <a:off x="265340" y="990043"/>
            <a:ext cx="3849460" cy="1933799"/>
          </a:xfrm>
          <a:prstGeom prst="rect">
            <a:avLst/>
          </a:prstGeom>
          <a:noFill/>
        </p:spPr>
        <p:txBody>
          <a:bodyPr wrap="square">
            <a:spAutoFit/>
          </a:bodyPr>
          <a:lstStyle/>
          <a:p>
            <a:pPr marL="216000" indent="-216000">
              <a:lnSpc>
                <a:spcPct val="115000"/>
              </a:lnSpc>
              <a:buClr>
                <a:srgbClr val="000000"/>
              </a:buClr>
              <a:buFont typeface="Wingdings" charset="2"/>
              <a:buChar char=""/>
              <a:tabLst>
                <a:tab pos="0" algn="l"/>
              </a:tabLst>
            </a:pPr>
            <a:r>
              <a:rPr lang="en-GB" sz="1500" spc="-1" dirty="0">
                <a:solidFill>
                  <a:srgbClr val="000000"/>
                </a:solidFill>
                <a:latin typeface="Open Sans"/>
                <a:ea typeface="Open Sans"/>
              </a:rPr>
              <a:t>Features of Best customers are </a:t>
            </a:r>
          </a:p>
          <a:p>
            <a:pPr>
              <a:lnSpc>
                <a:spcPct val="115000"/>
              </a:lnSpc>
              <a:buClr>
                <a:srgbClr val="000000"/>
              </a:buClr>
              <a:tabLst>
                <a:tab pos="0" algn="l"/>
              </a:tabLst>
            </a:pPr>
            <a:r>
              <a:rPr lang="en-GB" sz="1500" spc="-1" dirty="0">
                <a:solidFill>
                  <a:srgbClr val="000000"/>
                </a:solidFill>
                <a:latin typeface="Open Sans"/>
                <a:ea typeface="Open Sans"/>
              </a:rPr>
              <a:t>analysed by;</a:t>
            </a:r>
          </a:p>
          <a:p>
            <a:pPr marL="285750" indent="-285750">
              <a:lnSpc>
                <a:spcPct val="115000"/>
              </a:lnSpc>
              <a:buClr>
                <a:srgbClr val="000000"/>
              </a:buClr>
              <a:buFont typeface="Wingdings" panose="05000000000000000000" pitchFamily="2" charset="2"/>
              <a:buChar char="Ø"/>
              <a:tabLst>
                <a:tab pos="0" algn="l"/>
              </a:tabLst>
            </a:pPr>
            <a:r>
              <a:rPr lang="en-GB" sz="1500" spc="-1" dirty="0">
                <a:solidFill>
                  <a:srgbClr val="000000"/>
                </a:solidFill>
                <a:latin typeface="Open Sans"/>
                <a:ea typeface="Open Sans"/>
              </a:rPr>
              <a:t>Gender</a:t>
            </a:r>
          </a:p>
          <a:p>
            <a:pPr marL="285750" indent="-285750">
              <a:lnSpc>
                <a:spcPct val="115000"/>
              </a:lnSpc>
              <a:buClr>
                <a:srgbClr val="000000"/>
              </a:buClr>
              <a:buFont typeface="Wingdings" panose="05000000000000000000" pitchFamily="2" charset="2"/>
              <a:buChar char="Ø"/>
              <a:tabLst>
                <a:tab pos="0" algn="l"/>
              </a:tabLst>
            </a:pPr>
            <a:r>
              <a:rPr lang="en-GB" sz="1500" spc="-1" dirty="0">
                <a:solidFill>
                  <a:srgbClr val="000000"/>
                </a:solidFill>
                <a:latin typeface="Open Sans"/>
                <a:ea typeface="Open Sans"/>
              </a:rPr>
              <a:t>State</a:t>
            </a:r>
          </a:p>
          <a:p>
            <a:pPr marL="285750" indent="-285750">
              <a:lnSpc>
                <a:spcPct val="115000"/>
              </a:lnSpc>
              <a:buClr>
                <a:srgbClr val="000000"/>
              </a:buClr>
              <a:buFont typeface="Wingdings" panose="05000000000000000000" pitchFamily="2" charset="2"/>
              <a:buChar char="Ø"/>
              <a:tabLst>
                <a:tab pos="0" algn="l"/>
              </a:tabLst>
            </a:pPr>
            <a:r>
              <a:rPr lang="en-GB" sz="1500" spc="-1" dirty="0">
                <a:solidFill>
                  <a:srgbClr val="000000"/>
                </a:solidFill>
                <a:latin typeface="Open Sans"/>
                <a:ea typeface="Open Sans"/>
              </a:rPr>
              <a:t>Age</a:t>
            </a:r>
          </a:p>
          <a:p>
            <a:pPr marL="285750" indent="-285750">
              <a:lnSpc>
                <a:spcPct val="115000"/>
              </a:lnSpc>
              <a:buClr>
                <a:srgbClr val="000000"/>
              </a:buClr>
              <a:buFont typeface="Wingdings" panose="05000000000000000000" pitchFamily="2" charset="2"/>
              <a:buChar char="Ø"/>
              <a:tabLst>
                <a:tab pos="0" algn="l"/>
              </a:tabLst>
            </a:pPr>
            <a:r>
              <a:rPr lang="en-GB" sz="1500" spc="-1" dirty="0">
                <a:solidFill>
                  <a:srgbClr val="000000"/>
                </a:solidFill>
                <a:latin typeface="Open Sans"/>
                <a:ea typeface="Open Sans"/>
              </a:rPr>
              <a:t>Wealth Segment</a:t>
            </a:r>
          </a:p>
          <a:p>
            <a:pPr marL="285750" indent="-285750">
              <a:lnSpc>
                <a:spcPct val="115000"/>
              </a:lnSpc>
              <a:buClr>
                <a:srgbClr val="000000"/>
              </a:buClr>
              <a:buFont typeface="Wingdings" panose="05000000000000000000" pitchFamily="2" charset="2"/>
              <a:buChar char="Ø"/>
              <a:tabLst>
                <a:tab pos="0" algn="l"/>
              </a:tabLst>
            </a:pPr>
            <a:r>
              <a:rPr lang="en-GB" sz="1500" spc="-1" dirty="0">
                <a:solidFill>
                  <a:srgbClr val="000000"/>
                </a:solidFill>
                <a:latin typeface="Open Sans"/>
                <a:ea typeface="Open Sans"/>
              </a:rPr>
              <a:t>Job Industry</a:t>
            </a:r>
          </a:p>
        </p:txBody>
      </p:sp>
      <p:pic>
        <p:nvPicPr>
          <p:cNvPr id="3" name="Picture 2" descr="Chart, sunburst chart&#10;&#10;Description automatically generated">
            <a:extLst>
              <a:ext uri="{FF2B5EF4-FFF2-40B4-BE49-F238E27FC236}">
                <a16:creationId xmlns:a16="http://schemas.microsoft.com/office/drawing/2014/main" id="{63354178-2726-44F8-A799-ACE64BFC13E4}"/>
              </a:ext>
            </a:extLst>
          </p:cNvPr>
          <p:cNvPicPr>
            <a:picLocks noChangeAspect="1"/>
          </p:cNvPicPr>
          <p:nvPr/>
        </p:nvPicPr>
        <p:blipFill rotWithShape="1">
          <a:blip r:embed="rId3">
            <a:extLst>
              <a:ext uri="{28A0092B-C50C-407E-A947-70E740481C1C}">
                <a14:useLocalDpi xmlns:a14="http://schemas.microsoft.com/office/drawing/2010/main" val="0"/>
              </a:ext>
            </a:extLst>
          </a:blip>
          <a:srcRect l="3166" t="10978" r="44322" b="5994"/>
          <a:stretch/>
        </p:blipFill>
        <p:spPr>
          <a:xfrm>
            <a:off x="5029199" y="2383002"/>
            <a:ext cx="3849460" cy="2760498"/>
          </a:xfrm>
          <a:prstGeom prst="rect">
            <a:avLst/>
          </a:prstGeom>
        </p:spPr>
      </p:pic>
      <p:sp>
        <p:nvSpPr>
          <p:cNvPr id="14" name="TextBox 13">
            <a:extLst>
              <a:ext uri="{FF2B5EF4-FFF2-40B4-BE49-F238E27FC236}">
                <a16:creationId xmlns:a16="http://schemas.microsoft.com/office/drawing/2014/main" id="{1F18431D-697B-4222-A0B5-92C473B40389}"/>
              </a:ext>
            </a:extLst>
          </p:cNvPr>
          <p:cNvSpPr txBox="1"/>
          <p:nvPr/>
        </p:nvSpPr>
        <p:spPr>
          <a:xfrm>
            <a:off x="4269922" y="870682"/>
            <a:ext cx="4608738" cy="1027974"/>
          </a:xfrm>
          <a:prstGeom prst="rect">
            <a:avLst/>
          </a:prstGeom>
          <a:noFill/>
        </p:spPr>
        <p:txBody>
          <a:bodyPr wrap="square">
            <a:spAutoFit/>
          </a:bodyPr>
          <a:lstStyle/>
          <a:p>
            <a:pPr marL="216000" indent="-216000">
              <a:lnSpc>
                <a:spcPct val="115000"/>
              </a:lnSpc>
              <a:buClr>
                <a:srgbClr val="000000"/>
              </a:buClr>
              <a:buFont typeface="Wingdings" charset="2"/>
              <a:buChar char=""/>
              <a:tabLst>
                <a:tab pos="0" algn="l"/>
              </a:tabLst>
            </a:pPr>
            <a:r>
              <a:rPr lang="en-GB" sz="1800" spc="-1" dirty="0">
                <a:solidFill>
                  <a:srgbClr val="000000"/>
                </a:solidFill>
                <a:latin typeface="Open Sans"/>
                <a:ea typeface="Open Sans"/>
              </a:rPr>
              <a:t>Analysis by </a:t>
            </a:r>
            <a:r>
              <a:rPr lang="en-GB" spc="-1" dirty="0">
                <a:solidFill>
                  <a:srgbClr val="000000"/>
                </a:solidFill>
                <a:latin typeface="Open Sans"/>
                <a:ea typeface="Open Sans"/>
              </a:rPr>
              <a:t>Gender shows that Women </a:t>
            </a:r>
            <a:r>
              <a:rPr lang="en-GB" sz="1800" spc="-1" dirty="0">
                <a:solidFill>
                  <a:srgbClr val="000000"/>
                </a:solidFill>
                <a:latin typeface="Open Sans"/>
                <a:ea typeface="Open Sans"/>
              </a:rPr>
              <a:t>account for the highest share of the Best Customers</a:t>
            </a:r>
          </a:p>
        </p:txBody>
      </p:sp>
      <p:sp>
        <p:nvSpPr>
          <p:cNvPr id="17" name="TextBox 16">
            <a:extLst>
              <a:ext uri="{FF2B5EF4-FFF2-40B4-BE49-F238E27FC236}">
                <a16:creationId xmlns:a16="http://schemas.microsoft.com/office/drawing/2014/main" id="{FD11AF7A-BB8C-44CD-A85A-E798396D3909}"/>
              </a:ext>
            </a:extLst>
          </p:cNvPr>
          <p:cNvSpPr txBox="1"/>
          <p:nvPr/>
        </p:nvSpPr>
        <p:spPr>
          <a:xfrm>
            <a:off x="4535262" y="2049706"/>
            <a:ext cx="4608738" cy="369332"/>
          </a:xfrm>
          <a:prstGeom prst="rect">
            <a:avLst/>
          </a:prstGeom>
          <a:noFill/>
        </p:spPr>
        <p:txBody>
          <a:bodyPr wrap="square">
            <a:spAutoFit/>
          </a:bodyPr>
          <a:lstStyle/>
          <a:p>
            <a:pPr algn="ctr" rtl="0">
              <a:defRPr sz="1600" b="1" i="0" u="none" strike="noStrike" kern="1200" spc="0" baseline="0">
                <a:solidFill>
                  <a:srgbClr val="000000"/>
                </a:solidFill>
                <a:latin typeface="+mn-lt"/>
                <a:ea typeface="+mn-ea"/>
                <a:cs typeface="+mn-cs"/>
              </a:defRPr>
            </a:pPr>
            <a:r>
              <a:rPr lang="en-GB" sz="1800" b="1" i="0" baseline="0" dirty="0">
                <a:solidFill>
                  <a:schemeClr val="tx1"/>
                </a:solidFill>
              </a:rPr>
              <a:t>Customers By Gender</a:t>
            </a:r>
          </a:p>
        </p:txBody>
      </p:sp>
    </p:spTree>
    <p:extLst>
      <p:ext uri="{BB962C8B-B14F-4D97-AF65-F5344CB8AC3E}">
        <p14:creationId xmlns:p14="http://schemas.microsoft.com/office/powerpoint/2010/main" val="3582402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88"/>
          <p:cNvSpPr/>
          <p:nvPr/>
        </p:nvSpPr>
        <p:spPr>
          <a:xfrm>
            <a:off x="-47160" y="31162"/>
            <a:ext cx="9191160" cy="839520"/>
          </a:xfrm>
          <a:prstGeom prst="rect">
            <a:avLst/>
          </a:prstGeom>
          <a:gradFill rotWithShape="0">
            <a:gsLst>
              <a:gs pos="0">
                <a:srgbClr val="1077D2"/>
              </a:gs>
              <a:gs pos="100000">
                <a:srgbClr val="093153"/>
              </a:gs>
            </a:gsLst>
            <a:lin ang="12000000"/>
          </a:gra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endParaRPr lang="en-GB" sz="1400" b="0" strike="noStrike" spc="-1" dirty="0">
              <a:solidFill>
                <a:srgbClr val="000000"/>
              </a:solidFill>
              <a:latin typeface="Arial"/>
              <a:ea typeface="Arial"/>
            </a:endParaRPr>
          </a:p>
        </p:txBody>
      </p:sp>
      <p:sp>
        <p:nvSpPr>
          <p:cNvPr id="105" name="Shape 89"/>
          <p:cNvSpPr/>
          <p:nvPr/>
        </p:nvSpPr>
        <p:spPr>
          <a:xfrm>
            <a:off x="205200" y="263880"/>
            <a:ext cx="8565120" cy="492443"/>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GB" sz="2000" b="1" strike="noStrike" spc="-1" dirty="0">
                <a:solidFill>
                  <a:srgbClr val="FFFFFF"/>
                </a:solidFill>
                <a:latin typeface="Arial"/>
                <a:ea typeface="Arial"/>
              </a:rPr>
              <a:t>Model Development: Customers By State and Age Category</a:t>
            </a:r>
            <a:endParaRPr lang="en-GB" sz="2000" b="0" strike="noStrike" spc="-1" dirty="0">
              <a:solidFill>
                <a:srgbClr val="000000"/>
              </a:solidFill>
              <a:latin typeface="Arial"/>
            </a:endParaRPr>
          </a:p>
        </p:txBody>
      </p:sp>
      <p:sp>
        <p:nvSpPr>
          <p:cNvPr id="111" name="Note: The data and information in this document is reflective of a hypothetical situation and client. This document is to be used for KPMG Virtual Internship purposes only."/>
          <p:cNvSpPr/>
          <p:nvPr/>
        </p:nvSpPr>
        <p:spPr>
          <a:xfrm>
            <a:off x="-6120" y="-6480"/>
            <a:ext cx="9175320" cy="238320"/>
          </a:xfrm>
          <a:prstGeom prst="rect">
            <a:avLst/>
          </a:prstGeom>
          <a:solidFill>
            <a:schemeClr val="accent3"/>
          </a:soli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r>
              <a:rPr lang="en-GB" sz="500" b="1" strike="noStrike" spc="-1">
                <a:solidFill>
                  <a:srgbClr val="000000"/>
                </a:solidFill>
                <a:latin typeface="Calibri"/>
                <a:ea typeface="Calibri"/>
              </a:rPr>
              <a:t>       Note: </a:t>
            </a:r>
            <a:r>
              <a:rPr lang="en-GB" sz="500" b="0" strike="noStrike" spc="-1">
                <a:solidFill>
                  <a:srgbClr val="000000"/>
                </a:solidFill>
                <a:latin typeface="Calibri"/>
                <a:ea typeface="Calibri"/>
              </a:rPr>
              <a:t>The data and information in this document is reflective of a hypothetical situation and client. This document is to be used for KPMG Virtual Internship purposes only. </a:t>
            </a:r>
            <a:endParaRPr lang="en-GB" sz="500" b="0" strike="noStrike" spc="-1">
              <a:solidFill>
                <a:srgbClr val="000000"/>
              </a:solidFill>
              <a:latin typeface="Arial"/>
            </a:endParaRPr>
          </a:p>
        </p:txBody>
      </p:sp>
      <p:sp>
        <p:nvSpPr>
          <p:cNvPr id="31" name="TextBox 30">
            <a:extLst>
              <a:ext uri="{FF2B5EF4-FFF2-40B4-BE49-F238E27FC236}">
                <a16:creationId xmlns:a16="http://schemas.microsoft.com/office/drawing/2014/main" id="{402B6475-9F96-4A44-9415-12FA50712BC0}"/>
              </a:ext>
            </a:extLst>
          </p:cNvPr>
          <p:cNvSpPr txBox="1"/>
          <p:nvPr/>
        </p:nvSpPr>
        <p:spPr>
          <a:xfrm>
            <a:off x="0" y="952466"/>
            <a:ext cx="4596492" cy="849913"/>
          </a:xfrm>
          <a:prstGeom prst="rect">
            <a:avLst/>
          </a:prstGeom>
          <a:noFill/>
        </p:spPr>
        <p:txBody>
          <a:bodyPr wrap="square">
            <a:spAutoFit/>
          </a:bodyPr>
          <a:lstStyle/>
          <a:p>
            <a:pPr marL="216000" indent="-216000">
              <a:lnSpc>
                <a:spcPct val="115000"/>
              </a:lnSpc>
              <a:buClr>
                <a:srgbClr val="000000"/>
              </a:buClr>
              <a:buFont typeface="Wingdings" charset="2"/>
              <a:buChar char=""/>
              <a:tabLst>
                <a:tab pos="0" algn="l"/>
              </a:tabLst>
            </a:pPr>
            <a:r>
              <a:rPr lang="en-GB" sz="1500" spc="-1" dirty="0">
                <a:solidFill>
                  <a:srgbClr val="000000"/>
                </a:solidFill>
                <a:latin typeface="Open Sans"/>
                <a:ea typeface="Open Sans"/>
              </a:rPr>
              <a:t>New South Wales accounts for the highest population of loyal customers</a:t>
            </a:r>
          </a:p>
          <a:p>
            <a:pPr>
              <a:lnSpc>
                <a:spcPct val="115000"/>
              </a:lnSpc>
              <a:buClr>
                <a:srgbClr val="000000"/>
              </a:buClr>
              <a:tabLst>
                <a:tab pos="0" algn="l"/>
              </a:tabLst>
            </a:pPr>
            <a:endParaRPr lang="en-GB" sz="1400" b="1" i="0" baseline="0" dirty="0">
              <a:solidFill>
                <a:schemeClr val="tx1"/>
              </a:solidFill>
            </a:endParaRPr>
          </a:p>
        </p:txBody>
      </p:sp>
      <p:pic>
        <p:nvPicPr>
          <p:cNvPr id="24" name="Picture 23" descr="Chart, bubble chart&#10;&#10;Description automatically generated">
            <a:extLst>
              <a:ext uri="{FF2B5EF4-FFF2-40B4-BE49-F238E27FC236}">
                <a16:creationId xmlns:a16="http://schemas.microsoft.com/office/drawing/2014/main" id="{1F364B03-E9DD-45E8-9FBD-1A6D862A6594}"/>
              </a:ext>
            </a:extLst>
          </p:cNvPr>
          <p:cNvPicPr>
            <a:picLocks noChangeAspect="1"/>
          </p:cNvPicPr>
          <p:nvPr/>
        </p:nvPicPr>
        <p:blipFill rotWithShape="1">
          <a:blip r:embed="rId3">
            <a:extLst>
              <a:ext uri="{28A0092B-C50C-407E-A947-70E740481C1C}">
                <a14:useLocalDpi xmlns:a14="http://schemas.microsoft.com/office/drawing/2010/main" val="0"/>
              </a:ext>
            </a:extLst>
          </a:blip>
          <a:srcRect t="9202" r="26140"/>
          <a:stretch/>
        </p:blipFill>
        <p:spPr>
          <a:xfrm>
            <a:off x="205200" y="2196192"/>
            <a:ext cx="3714750" cy="2861441"/>
          </a:xfrm>
          <a:prstGeom prst="rect">
            <a:avLst/>
          </a:prstGeom>
        </p:spPr>
      </p:pic>
      <p:pic>
        <p:nvPicPr>
          <p:cNvPr id="26" name="Picture 25" descr="Chart, bar chart&#10;&#10;Description automatically generated">
            <a:extLst>
              <a:ext uri="{FF2B5EF4-FFF2-40B4-BE49-F238E27FC236}">
                <a16:creationId xmlns:a16="http://schemas.microsoft.com/office/drawing/2014/main" id="{F4B1454E-7114-48B5-B143-AE37F32871C8}"/>
              </a:ext>
            </a:extLst>
          </p:cNvPr>
          <p:cNvPicPr>
            <a:picLocks noChangeAspect="1"/>
          </p:cNvPicPr>
          <p:nvPr/>
        </p:nvPicPr>
        <p:blipFill rotWithShape="1">
          <a:blip r:embed="rId4">
            <a:extLst>
              <a:ext uri="{28A0092B-C50C-407E-A947-70E740481C1C}">
                <a14:useLocalDpi xmlns:a14="http://schemas.microsoft.com/office/drawing/2010/main" val="0"/>
              </a:ext>
            </a:extLst>
          </a:blip>
          <a:srcRect t="11415" r="22529"/>
          <a:stretch/>
        </p:blipFill>
        <p:spPr>
          <a:xfrm>
            <a:off x="5075216" y="2114550"/>
            <a:ext cx="3863584" cy="2943084"/>
          </a:xfrm>
          <a:prstGeom prst="rect">
            <a:avLst/>
          </a:prstGeom>
        </p:spPr>
      </p:pic>
      <p:sp>
        <p:nvSpPr>
          <p:cNvPr id="37" name="TextBox 36">
            <a:extLst>
              <a:ext uri="{FF2B5EF4-FFF2-40B4-BE49-F238E27FC236}">
                <a16:creationId xmlns:a16="http://schemas.microsoft.com/office/drawing/2014/main" id="{022F1E52-712E-4420-8850-D3DC1D721966}"/>
              </a:ext>
            </a:extLst>
          </p:cNvPr>
          <p:cNvSpPr txBox="1"/>
          <p:nvPr/>
        </p:nvSpPr>
        <p:spPr>
          <a:xfrm>
            <a:off x="4547508" y="952466"/>
            <a:ext cx="4596492" cy="871970"/>
          </a:xfrm>
          <a:prstGeom prst="rect">
            <a:avLst/>
          </a:prstGeom>
          <a:noFill/>
        </p:spPr>
        <p:txBody>
          <a:bodyPr wrap="square">
            <a:spAutoFit/>
          </a:bodyPr>
          <a:lstStyle/>
          <a:p>
            <a:pPr marL="216000" indent="-216000">
              <a:lnSpc>
                <a:spcPct val="115000"/>
              </a:lnSpc>
              <a:buClr>
                <a:srgbClr val="000000"/>
              </a:buClr>
              <a:buFont typeface="Wingdings" charset="2"/>
              <a:buChar char=""/>
              <a:tabLst>
                <a:tab pos="0" algn="l"/>
              </a:tabLst>
            </a:pPr>
            <a:r>
              <a:rPr lang="en-GB" sz="1500" spc="-1" dirty="0">
                <a:solidFill>
                  <a:srgbClr val="000000"/>
                </a:solidFill>
                <a:latin typeface="Open Sans"/>
                <a:ea typeface="Open Sans"/>
              </a:rPr>
              <a:t>Customers in their 40s are regarded as the most loyal</a:t>
            </a:r>
          </a:p>
          <a:p>
            <a:pPr>
              <a:lnSpc>
                <a:spcPct val="115000"/>
              </a:lnSpc>
              <a:buClr>
                <a:srgbClr val="000000"/>
              </a:buClr>
              <a:tabLst>
                <a:tab pos="0" algn="l"/>
              </a:tabLst>
            </a:pPr>
            <a:endParaRPr lang="en-GB" sz="1500" spc="-1" dirty="0">
              <a:solidFill>
                <a:srgbClr val="000000"/>
              </a:solidFill>
              <a:latin typeface="Open Sans"/>
              <a:ea typeface="Open Sans"/>
            </a:endParaRPr>
          </a:p>
        </p:txBody>
      </p:sp>
      <p:sp>
        <p:nvSpPr>
          <p:cNvPr id="39" name="TextBox 38">
            <a:extLst>
              <a:ext uri="{FF2B5EF4-FFF2-40B4-BE49-F238E27FC236}">
                <a16:creationId xmlns:a16="http://schemas.microsoft.com/office/drawing/2014/main" id="{84603C06-8A51-44D5-9BB3-1AAA146AAD8F}"/>
              </a:ext>
            </a:extLst>
          </p:cNvPr>
          <p:cNvSpPr txBox="1"/>
          <p:nvPr/>
        </p:nvSpPr>
        <p:spPr>
          <a:xfrm>
            <a:off x="4541385" y="1721554"/>
            <a:ext cx="4608738" cy="369332"/>
          </a:xfrm>
          <a:prstGeom prst="rect">
            <a:avLst/>
          </a:prstGeom>
          <a:noFill/>
        </p:spPr>
        <p:txBody>
          <a:bodyPr wrap="square">
            <a:spAutoFit/>
          </a:bodyPr>
          <a:lstStyle/>
          <a:p>
            <a:pPr algn="ctr">
              <a:defRPr sz="1600" b="1" i="0" u="none" strike="noStrike" kern="1200" spc="0" baseline="0">
                <a:solidFill>
                  <a:srgbClr val="000000"/>
                </a:solidFill>
                <a:latin typeface="+mn-lt"/>
                <a:ea typeface="+mn-ea"/>
                <a:cs typeface="+mn-cs"/>
              </a:defRPr>
            </a:pPr>
            <a:r>
              <a:rPr lang="en-GB" sz="1800" b="1" i="0" baseline="0" dirty="0">
                <a:solidFill>
                  <a:schemeClr val="tx1"/>
                </a:solidFill>
              </a:rPr>
              <a:t>Customers By Age Category</a:t>
            </a:r>
          </a:p>
        </p:txBody>
      </p:sp>
      <p:sp>
        <p:nvSpPr>
          <p:cNvPr id="41" name="TextBox 40">
            <a:extLst>
              <a:ext uri="{FF2B5EF4-FFF2-40B4-BE49-F238E27FC236}">
                <a16:creationId xmlns:a16="http://schemas.microsoft.com/office/drawing/2014/main" id="{FAF91179-634E-4106-A85E-EBD3542672D7}"/>
              </a:ext>
            </a:extLst>
          </p:cNvPr>
          <p:cNvSpPr txBox="1"/>
          <p:nvPr/>
        </p:nvSpPr>
        <p:spPr>
          <a:xfrm>
            <a:off x="-539953" y="1745218"/>
            <a:ext cx="4608738" cy="369332"/>
          </a:xfrm>
          <a:prstGeom prst="rect">
            <a:avLst/>
          </a:prstGeom>
          <a:noFill/>
        </p:spPr>
        <p:txBody>
          <a:bodyPr wrap="square">
            <a:spAutoFit/>
          </a:bodyPr>
          <a:lstStyle/>
          <a:p>
            <a:pPr algn="ctr" rtl="0">
              <a:defRPr sz="1600" b="1" i="0" u="none" strike="noStrike" kern="1200" spc="0" baseline="0">
                <a:solidFill>
                  <a:srgbClr val="000000"/>
                </a:solidFill>
                <a:latin typeface="+mn-lt"/>
                <a:ea typeface="+mn-ea"/>
                <a:cs typeface="+mn-cs"/>
              </a:defRPr>
            </a:pPr>
            <a:r>
              <a:rPr lang="en-GB" sz="1800" b="1" i="0" baseline="0" dirty="0">
                <a:solidFill>
                  <a:schemeClr val="tx1"/>
                </a:solidFill>
              </a:rPr>
              <a:t>Customers By State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88"/>
          <p:cNvSpPr/>
          <p:nvPr/>
        </p:nvSpPr>
        <p:spPr>
          <a:xfrm>
            <a:off x="-47160" y="31162"/>
            <a:ext cx="9191160" cy="839520"/>
          </a:xfrm>
          <a:prstGeom prst="rect">
            <a:avLst/>
          </a:prstGeom>
          <a:gradFill rotWithShape="0">
            <a:gsLst>
              <a:gs pos="0">
                <a:srgbClr val="1077D2"/>
              </a:gs>
              <a:gs pos="100000">
                <a:srgbClr val="093153"/>
              </a:gs>
            </a:gsLst>
            <a:lin ang="12000000"/>
          </a:gra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endParaRPr lang="en-GB" sz="1400" b="0" strike="noStrike" spc="-1" dirty="0">
              <a:solidFill>
                <a:srgbClr val="000000"/>
              </a:solidFill>
              <a:latin typeface="Arial"/>
              <a:ea typeface="Arial"/>
            </a:endParaRPr>
          </a:p>
        </p:txBody>
      </p:sp>
      <p:sp>
        <p:nvSpPr>
          <p:cNvPr id="105" name="Shape 89"/>
          <p:cNvSpPr/>
          <p:nvPr/>
        </p:nvSpPr>
        <p:spPr>
          <a:xfrm>
            <a:off x="205200" y="263880"/>
            <a:ext cx="8565120" cy="492443"/>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GB" sz="2000" b="1" strike="noStrike" spc="-1" dirty="0">
                <a:solidFill>
                  <a:srgbClr val="FFFFFF"/>
                </a:solidFill>
                <a:latin typeface="Arial"/>
                <a:ea typeface="Arial"/>
              </a:rPr>
              <a:t>Model Development: Customers By Wealth Segment &amp; Job Industry</a:t>
            </a:r>
            <a:endParaRPr lang="en-GB" sz="2000" b="0" strike="noStrike" spc="-1" dirty="0">
              <a:solidFill>
                <a:srgbClr val="000000"/>
              </a:solidFill>
              <a:latin typeface="Arial"/>
            </a:endParaRPr>
          </a:p>
        </p:txBody>
      </p:sp>
      <p:sp>
        <p:nvSpPr>
          <p:cNvPr id="111" name="Note: The data and information in this document is reflective of a hypothetical situation and client. This document is to be used for KPMG Virtual Internship purposes only."/>
          <p:cNvSpPr/>
          <p:nvPr/>
        </p:nvSpPr>
        <p:spPr>
          <a:xfrm>
            <a:off x="-6120" y="-16515"/>
            <a:ext cx="8565120" cy="248355"/>
          </a:xfrm>
          <a:prstGeom prst="rect">
            <a:avLst/>
          </a:prstGeom>
          <a:solidFill>
            <a:schemeClr val="accent3"/>
          </a:soli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r>
              <a:rPr lang="en-GB" sz="500" b="1" strike="noStrike" spc="-1" dirty="0">
                <a:solidFill>
                  <a:srgbClr val="000000"/>
                </a:solidFill>
                <a:latin typeface="Calibri"/>
                <a:ea typeface="Calibri"/>
              </a:rPr>
              <a:t>       Note: </a:t>
            </a:r>
            <a:r>
              <a:rPr lang="en-GB" sz="500" b="0" strike="noStrike" spc="-1" dirty="0">
                <a:solidFill>
                  <a:srgbClr val="000000"/>
                </a:solidFill>
                <a:latin typeface="Calibri"/>
                <a:ea typeface="Calibri"/>
              </a:rPr>
              <a:t>The data and information in this document is reflective of a hypothetical situation and client. This document is to be used for KPMG Virtual Internship purposes only. </a:t>
            </a:r>
            <a:endParaRPr lang="en-GB" sz="500" b="0" strike="noStrike" spc="-1" dirty="0">
              <a:solidFill>
                <a:srgbClr val="000000"/>
              </a:solidFill>
              <a:latin typeface="Arial"/>
            </a:endParaRPr>
          </a:p>
        </p:txBody>
      </p:sp>
      <p:pic>
        <p:nvPicPr>
          <p:cNvPr id="16" name="Picture 15" descr="Chart, bar chart&#10;&#10;Description automatically generated">
            <a:extLst>
              <a:ext uri="{FF2B5EF4-FFF2-40B4-BE49-F238E27FC236}">
                <a16:creationId xmlns:a16="http://schemas.microsoft.com/office/drawing/2014/main" id="{DC42D789-9ECA-4844-8250-BF3E30C01253}"/>
              </a:ext>
            </a:extLst>
          </p:cNvPr>
          <p:cNvPicPr>
            <a:picLocks noChangeAspect="1"/>
          </p:cNvPicPr>
          <p:nvPr/>
        </p:nvPicPr>
        <p:blipFill rotWithShape="1">
          <a:blip r:embed="rId3">
            <a:extLst>
              <a:ext uri="{28A0092B-C50C-407E-A947-70E740481C1C}">
                <a14:useLocalDpi xmlns:a14="http://schemas.microsoft.com/office/drawing/2010/main" val="0"/>
              </a:ext>
            </a:extLst>
          </a:blip>
          <a:srcRect t="8900" r="25562"/>
          <a:stretch/>
        </p:blipFill>
        <p:spPr>
          <a:xfrm>
            <a:off x="4874079" y="1422400"/>
            <a:ext cx="3896242" cy="3638597"/>
          </a:xfrm>
          <a:prstGeom prst="rect">
            <a:avLst/>
          </a:prstGeom>
        </p:spPr>
      </p:pic>
      <p:sp>
        <p:nvSpPr>
          <p:cNvPr id="13" name="TextBox 12">
            <a:extLst>
              <a:ext uri="{FF2B5EF4-FFF2-40B4-BE49-F238E27FC236}">
                <a16:creationId xmlns:a16="http://schemas.microsoft.com/office/drawing/2014/main" id="{904A3F86-4826-41FA-BA40-FD0D82EE1ACC}"/>
              </a:ext>
            </a:extLst>
          </p:cNvPr>
          <p:cNvSpPr txBox="1"/>
          <p:nvPr/>
        </p:nvSpPr>
        <p:spPr>
          <a:xfrm>
            <a:off x="205200" y="902722"/>
            <a:ext cx="4596492" cy="1402885"/>
          </a:xfrm>
          <a:prstGeom prst="rect">
            <a:avLst/>
          </a:prstGeom>
          <a:noFill/>
        </p:spPr>
        <p:txBody>
          <a:bodyPr wrap="square">
            <a:spAutoFit/>
          </a:bodyPr>
          <a:lstStyle/>
          <a:p>
            <a:pPr marL="216000" indent="-216000">
              <a:lnSpc>
                <a:spcPct val="115000"/>
              </a:lnSpc>
              <a:buClr>
                <a:srgbClr val="000000"/>
              </a:buClr>
              <a:buFont typeface="Wingdings" charset="2"/>
              <a:buChar char=""/>
              <a:tabLst>
                <a:tab pos="0" algn="l"/>
              </a:tabLst>
            </a:pPr>
            <a:r>
              <a:rPr lang="en-GB" sz="1450" spc="-1" dirty="0">
                <a:solidFill>
                  <a:srgbClr val="000000"/>
                </a:solidFill>
                <a:latin typeface="Open Sans"/>
                <a:ea typeface="Open Sans"/>
              </a:rPr>
              <a:t>Best Customers are from the Mass Wealth Segment .</a:t>
            </a:r>
          </a:p>
          <a:p>
            <a:pPr marL="216000" indent="-216000">
              <a:lnSpc>
                <a:spcPct val="115000"/>
              </a:lnSpc>
              <a:buClr>
                <a:srgbClr val="000000"/>
              </a:buClr>
              <a:buFont typeface="Wingdings" charset="2"/>
              <a:buChar char=""/>
              <a:tabLst>
                <a:tab pos="0" algn="l"/>
              </a:tabLst>
            </a:pPr>
            <a:r>
              <a:rPr lang="en-GB" sz="1450" spc="-1" dirty="0">
                <a:solidFill>
                  <a:srgbClr val="000000"/>
                </a:solidFill>
                <a:latin typeface="Open Sans"/>
                <a:ea typeface="Open Sans"/>
              </a:rPr>
              <a:t>Best Customers work in the Financial Services, Health and Manufacturing Industries.</a:t>
            </a:r>
          </a:p>
          <a:p>
            <a:pPr marL="216000" indent="-216000">
              <a:lnSpc>
                <a:spcPct val="115000"/>
              </a:lnSpc>
              <a:buClr>
                <a:srgbClr val="000000"/>
              </a:buClr>
              <a:buFont typeface="Wingdings" charset="2"/>
              <a:buChar char=""/>
              <a:tabLst>
                <a:tab pos="0" algn="l"/>
              </a:tabLst>
            </a:pPr>
            <a:endParaRPr lang="en-GB" sz="1500" spc="-1" dirty="0">
              <a:solidFill>
                <a:srgbClr val="000000"/>
              </a:solidFill>
              <a:latin typeface="Open Sans"/>
              <a:ea typeface="Open Sans"/>
            </a:endParaRPr>
          </a:p>
        </p:txBody>
      </p:sp>
      <p:sp>
        <p:nvSpPr>
          <p:cNvPr id="14" name="TextBox 13">
            <a:extLst>
              <a:ext uri="{FF2B5EF4-FFF2-40B4-BE49-F238E27FC236}">
                <a16:creationId xmlns:a16="http://schemas.microsoft.com/office/drawing/2014/main" id="{EB179451-B16E-4BF3-AEEF-359285EF7CDF}"/>
              </a:ext>
            </a:extLst>
          </p:cNvPr>
          <p:cNvSpPr txBox="1"/>
          <p:nvPr/>
        </p:nvSpPr>
        <p:spPr>
          <a:xfrm>
            <a:off x="-332298" y="2191435"/>
            <a:ext cx="4608738" cy="323165"/>
          </a:xfrm>
          <a:prstGeom prst="rect">
            <a:avLst/>
          </a:prstGeom>
          <a:noFill/>
        </p:spPr>
        <p:txBody>
          <a:bodyPr wrap="square">
            <a:spAutoFit/>
          </a:bodyPr>
          <a:lstStyle/>
          <a:p>
            <a:pPr algn="ctr" rtl="0">
              <a:defRPr sz="1600" b="1" i="0" u="none" strike="noStrike" kern="1200" spc="0" baseline="0">
                <a:solidFill>
                  <a:srgbClr val="000000"/>
                </a:solidFill>
                <a:latin typeface="+mn-lt"/>
                <a:ea typeface="+mn-ea"/>
                <a:cs typeface="+mn-cs"/>
              </a:defRPr>
            </a:pPr>
            <a:r>
              <a:rPr lang="en-GB" sz="1500" b="1" i="0" baseline="0" dirty="0">
                <a:solidFill>
                  <a:schemeClr val="tx1"/>
                </a:solidFill>
              </a:rPr>
              <a:t>Customers By Wealth Segment</a:t>
            </a:r>
          </a:p>
        </p:txBody>
      </p:sp>
      <p:pic>
        <p:nvPicPr>
          <p:cNvPr id="4" name="Picture 3" descr="Chart, bar chart&#10;&#10;Description automatically generated">
            <a:extLst>
              <a:ext uri="{FF2B5EF4-FFF2-40B4-BE49-F238E27FC236}">
                <a16:creationId xmlns:a16="http://schemas.microsoft.com/office/drawing/2014/main" id="{DDBEEDE7-6F93-4774-A417-864422FAB4F5}"/>
              </a:ext>
            </a:extLst>
          </p:cNvPr>
          <p:cNvPicPr>
            <a:picLocks noChangeAspect="1"/>
          </p:cNvPicPr>
          <p:nvPr/>
        </p:nvPicPr>
        <p:blipFill rotWithShape="1">
          <a:blip r:embed="rId4">
            <a:extLst>
              <a:ext uri="{28A0092B-C50C-407E-A947-70E740481C1C}">
                <a14:useLocalDpi xmlns:a14="http://schemas.microsoft.com/office/drawing/2010/main" val="0"/>
              </a:ext>
            </a:extLst>
          </a:blip>
          <a:srcRect t="11746" r="25847" b="3012"/>
          <a:stretch/>
        </p:blipFill>
        <p:spPr>
          <a:xfrm>
            <a:off x="210376" y="2514600"/>
            <a:ext cx="3565758" cy="2489200"/>
          </a:xfrm>
          <a:prstGeom prst="rect">
            <a:avLst/>
          </a:prstGeom>
        </p:spPr>
      </p:pic>
      <p:sp>
        <p:nvSpPr>
          <p:cNvPr id="19" name="TextBox 18">
            <a:extLst>
              <a:ext uri="{FF2B5EF4-FFF2-40B4-BE49-F238E27FC236}">
                <a16:creationId xmlns:a16="http://schemas.microsoft.com/office/drawing/2014/main" id="{610522F0-9AA9-4CC1-A6A2-E39BB871CB3C}"/>
              </a:ext>
            </a:extLst>
          </p:cNvPr>
          <p:cNvSpPr txBox="1"/>
          <p:nvPr/>
        </p:nvSpPr>
        <p:spPr>
          <a:xfrm>
            <a:off x="4581540" y="980988"/>
            <a:ext cx="4608738" cy="323165"/>
          </a:xfrm>
          <a:prstGeom prst="rect">
            <a:avLst/>
          </a:prstGeom>
          <a:noFill/>
        </p:spPr>
        <p:txBody>
          <a:bodyPr wrap="square">
            <a:spAutoFit/>
          </a:bodyPr>
          <a:lstStyle/>
          <a:p>
            <a:pPr algn="ctr" rtl="0">
              <a:defRPr sz="1600" b="1" i="0" u="none" strike="noStrike" kern="1200" spc="0" baseline="0">
                <a:solidFill>
                  <a:srgbClr val="000000"/>
                </a:solidFill>
                <a:latin typeface="+mn-lt"/>
                <a:ea typeface="+mn-ea"/>
                <a:cs typeface="+mn-cs"/>
              </a:defRPr>
            </a:pPr>
            <a:r>
              <a:rPr lang="en-GB" sz="1500" b="1" i="0" baseline="0" dirty="0">
                <a:solidFill>
                  <a:schemeClr val="tx1"/>
                </a:solidFill>
              </a:rPr>
              <a:t>Customers By Job Industry</a:t>
            </a:r>
          </a:p>
        </p:txBody>
      </p:sp>
    </p:spTree>
    <p:extLst>
      <p:ext uri="{BB962C8B-B14F-4D97-AF65-F5344CB8AC3E}">
        <p14:creationId xmlns:p14="http://schemas.microsoft.com/office/powerpoint/2010/main" val="2975801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97"/>
          <p:cNvSpPr/>
          <p:nvPr/>
        </p:nvSpPr>
        <p:spPr>
          <a:xfrm>
            <a:off x="-15480" y="-19440"/>
            <a:ext cx="9191160" cy="839520"/>
          </a:xfrm>
          <a:prstGeom prst="rect">
            <a:avLst/>
          </a:prstGeom>
          <a:gradFill rotWithShape="0">
            <a:gsLst>
              <a:gs pos="0">
                <a:srgbClr val="1077D2"/>
              </a:gs>
              <a:gs pos="100000">
                <a:srgbClr val="093153"/>
              </a:gs>
            </a:gsLst>
            <a:lin ang="12000000"/>
          </a:gra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endParaRPr lang="en-GB" sz="1400" b="0" strike="noStrike" spc="-1">
              <a:solidFill>
                <a:srgbClr val="000000"/>
              </a:solidFill>
              <a:latin typeface="Arial"/>
              <a:ea typeface="Arial"/>
            </a:endParaRPr>
          </a:p>
        </p:txBody>
      </p:sp>
      <p:sp>
        <p:nvSpPr>
          <p:cNvPr id="113" name="Shape 98"/>
          <p:cNvSpPr/>
          <p:nvPr/>
        </p:nvSpPr>
        <p:spPr>
          <a:xfrm>
            <a:off x="205200" y="263880"/>
            <a:ext cx="8565120" cy="48744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GB" sz="2000" b="1" strike="noStrike" spc="-1">
                <a:solidFill>
                  <a:srgbClr val="FFFFFF"/>
                </a:solidFill>
                <a:latin typeface="Arial"/>
                <a:ea typeface="Arial"/>
              </a:rPr>
              <a:t>Interpretation</a:t>
            </a:r>
            <a:endParaRPr lang="en-GB" sz="2000" b="0" strike="noStrike" spc="-1">
              <a:solidFill>
                <a:srgbClr val="000000"/>
              </a:solidFill>
              <a:latin typeface="Arial"/>
            </a:endParaRPr>
          </a:p>
        </p:txBody>
      </p:sp>
      <p:sp>
        <p:nvSpPr>
          <p:cNvPr id="114" name="Shape 99"/>
          <p:cNvSpPr/>
          <p:nvPr/>
        </p:nvSpPr>
        <p:spPr>
          <a:xfrm>
            <a:off x="5209908" y="1906955"/>
            <a:ext cx="3305442" cy="481735"/>
          </a:xfrm>
          <a:prstGeom prst="rect">
            <a:avLst/>
          </a:prstGeom>
          <a:noFill/>
          <a:ln w="12700">
            <a:noFill/>
          </a:ln>
        </p:spPr>
        <p:style>
          <a:lnRef idx="0">
            <a:scrgbClr r="0" g="0" b="0"/>
          </a:lnRef>
          <a:fillRef idx="0">
            <a:scrgbClr r="0" g="0" b="0"/>
          </a:fillRef>
          <a:effectRef idx="0">
            <a:scrgbClr r="0" g="0" b="0"/>
          </a:effectRef>
          <a:fontRef idx="minor"/>
        </p:style>
        <p:txBody>
          <a:bodyPr wrap="square" tIns="91440" bIns="91440" anchor="t">
            <a:spAutoFit/>
          </a:bodyPr>
          <a:lstStyle/>
          <a:p>
            <a:pPr>
              <a:lnSpc>
                <a:spcPct val="115000"/>
              </a:lnSpc>
              <a:tabLst>
                <a:tab pos="0" algn="l"/>
              </a:tabLst>
            </a:pPr>
            <a:r>
              <a:rPr lang="en-GB" b="1" spc="-1" dirty="0">
                <a:solidFill>
                  <a:srgbClr val="000000"/>
                </a:solidFill>
                <a:latin typeface="Open Sans"/>
                <a:ea typeface="Open Sans"/>
              </a:rPr>
              <a:t>Sample of New Customers</a:t>
            </a:r>
            <a:endParaRPr lang="en-GB" b="0" strike="noStrike" spc="-1" dirty="0">
              <a:solidFill>
                <a:srgbClr val="000000"/>
              </a:solidFill>
              <a:latin typeface="Arial"/>
            </a:endParaRPr>
          </a:p>
        </p:txBody>
      </p:sp>
      <p:sp>
        <p:nvSpPr>
          <p:cNvPr id="115" name="Shape 100"/>
          <p:cNvSpPr/>
          <p:nvPr/>
        </p:nvSpPr>
        <p:spPr>
          <a:xfrm>
            <a:off x="-44480" y="1567254"/>
            <a:ext cx="4134240" cy="2821285"/>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marL="216000" indent="-216000">
              <a:lnSpc>
                <a:spcPct val="115000"/>
              </a:lnSpc>
              <a:buClr>
                <a:srgbClr val="000000"/>
              </a:buClr>
              <a:buFont typeface="Wingdings" charset="2"/>
              <a:buChar char=""/>
              <a:tabLst>
                <a:tab pos="0" algn="l"/>
              </a:tabLst>
            </a:pPr>
            <a:r>
              <a:rPr lang="en-GB" sz="1500" spc="-1" dirty="0">
                <a:solidFill>
                  <a:srgbClr val="000000"/>
                </a:solidFill>
                <a:latin typeface="Open Sans"/>
                <a:ea typeface="Open Sans"/>
              </a:rPr>
              <a:t>Customers to target from the 1000 Customers dataset would be:</a:t>
            </a:r>
          </a:p>
          <a:p>
            <a:pPr>
              <a:lnSpc>
                <a:spcPct val="115000"/>
              </a:lnSpc>
              <a:buClr>
                <a:srgbClr val="000000"/>
              </a:buClr>
              <a:tabLst>
                <a:tab pos="0" algn="l"/>
              </a:tabLst>
            </a:pPr>
            <a:endParaRPr lang="en-GB" sz="1500" spc="-1" dirty="0">
              <a:solidFill>
                <a:srgbClr val="000000"/>
              </a:solidFill>
              <a:latin typeface="Open Sans"/>
              <a:ea typeface="Open Sans"/>
            </a:endParaRPr>
          </a:p>
          <a:p>
            <a:pPr marL="285750" indent="-285750">
              <a:lnSpc>
                <a:spcPct val="115000"/>
              </a:lnSpc>
              <a:buClr>
                <a:srgbClr val="000000"/>
              </a:buClr>
              <a:buFont typeface="Wingdings" panose="05000000000000000000" pitchFamily="2" charset="2"/>
              <a:buChar char="Ø"/>
              <a:tabLst>
                <a:tab pos="0" algn="l"/>
              </a:tabLst>
            </a:pPr>
            <a:r>
              <a:rPr lang="en-GB" sz="1500" spc="-1" dirty="0">
                <a:solidFill>
                  <a:srgbClr val="000000"/>
                </a:solidFill>
                <a:latin typeface="Open Sans"/>
                <a:ea typeface="Open Sans"/>
              </a:rPr>
              <a:t>Mostly in their 40s,</a:t>
            </a:r>
          </a:p>
          <a:p>
            <a:pPr marL="285750" indent="-285750">
              <a:lnSpc>
                <a:spcPct val="115000"/>
              </a:lnSpc>
              <a:buClr>
                <a:srgbClr val="000000"/>
              </a:buClr>
              <a:buFont typeface="Wingdings" panose="05000000000000000000" pitchFamily="2" charset="2"/>
              <a:buChar char="Ø"/>
              <a:tabLst>
                <a:tab pos="0" algn="l"/>
              </a:tabLst>
            </a:pPr>
            <a:r>
              <a:rPr lang="en-GB" sz="1500" spc="-1" dirty="0">
                <a:solidFill>
                  <a:srgbClr val="000000"/>
                </a:solidFill>
                <a:latin typeface="Open Sans"/>
                <a:ea typeface="Open Sans"/>
              </a:rPr>
              <a:t>From the Mass Wealth Segment,</a:t>
            </a:r>
          </a:p>
          <a:p>
            <a:pPr marL="285750" indent="-285750">
              <a:lnSpc>
                <a:spcPct val="115000"/>
              </a:lnSpc>
              <a:buClr>
                <a:srgbClr val="000000"/>
              </a:buClr>
              <a:buFont typeface="Wingdings" panose="05000000000000000000" pitchFamily="2" charset="2"/>
              <a:buChar char="Ø"/>
              <a:tabLst>
                <a:tab pos="0" algn="l"/>
              </a:tabLst>
            </a:pPr>
            <a:r>
              <a:rPr lang="en-GB" sz="1500" spc="-1" dirty="0">
                <a:solidFill>
                  <a:srgbClr val="000000"/>
                </a:solidFill>
                <a:latin typeface="Open Sans"/>
                <a:ea typeface="Open Sans"/>
              </a:rPr>
              <a:t>Living in New South Wales, </a:t>
            </a:r>
          </a:p>
          <a:p>
            <a:pPr marL="285750" indent="-285750">
              <a:lnSpc>
                <a:spcPct val="115000"/>
              </a:lnSpc>
              <a:buClr>
                <a:srgbClr val="000000"/>
              </a:buClr>
              <a:buFont typeface="Wingdings" panose="05000000000000000000" pitchFamily="2" charset="2"/>
              <a:buChar char="Ø"/>
              <a:tabLst>
                <a:tab pos="0" algn="l"/>
              </a:tabLst>
            </a:pPr>
            <a:r>
              <a:rPr lang="en-GB" sz="1500" spc="-1" dirty="0">
                <a:solidFill>
                  <a:srgbClr val="000000"/>
                </a:solidFill>
                <a:latin typeface="Open Sans"/>
                <a:ea typeface="Open Sans"/>
              </a:rPr>
              <a:t>Working in the Financial Services, Health and Manufacturing Industries</a:t>
            </a:r>
          </a:p>
          <a:p>
            <a:pPr marL="285750" indent="-285750">
              <a:lnSpc>
                <a:spcPct val="115000"/>
              </a:lnSpc>
              <a:buClr>
                <a:srgbClr val="000000"/>
              </a:buClr>
              <a:buFont typeface="Wingdings" panose="05000000000000000000" pitchFamily="2" charset="2"/>
              <a:buChar char="Ø"/>
              <a:tabLst>
                <a:tab pos="0" algn="l"/>
              </a:tabLst>
            </a:pPr>
            <a:r>
              <a:rPr lang="en-GB" sz="1500" spc="-1" dirty="0">
                <a:solidFill>
                  <a:srgbClr val="000000"/>
                </a:solidFill>
                <a:latin typeface="Open Sans"/>
                <a:ea typeface="Open Sans"/>
              </a:rPr>
              <a:t>And preferably female, however males are almost equally major targets. </a:t>
            </a:r>
            <a:endParaRPr lang="en-GB" sz="1500" b="0" strike="noStrike" spc="-1" dirty="0">
              <a:solidFill>
                <a:srgbClr val="000000"/>
              </a:solidFill>
              <a:latin typeface="Arial"/>
            </a:endParaRPr>
          </a:p>
        </p:txBody>
      </p:sp>
      <p:sp>
        <p:nvSpPr>
          <p:cNvPr id="119" name="Note: The data and information in this document is reflective of a hypothetical situation and client. This document is to be used for KPMG Virtual Internship purposes only."/>
          <p:cNvSpPr/>
          <p:nvPr/>
        </p:nvSpPr>
        <p:spPr>
          <a:xfrm>
            <a:off x="-6120" y="-6480"/>
            <a:ext cx="9175320" cy="238320"/>
          </a:xfrm>
          <a:prstGeom prst="rect">
            <a:avLst/>
          </a:prstGeom>
          <a:solidFill>
            <a:schemeClr val="accent3"/>
          </a:soli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r>
              <a:rPr lang="en-GB" sz="500" b="1" strike="noStrike" spc="-1">
                <a:solidFill>
                  <a:srgbClr val="000000"/>
                </a:solidFill>
                <a:latin typeface="Calibri"/>
                <a:ea typeface="Calibri"/>
              </a:rPr>
              <a:t>       Note: </a:t>
            </a:r>
            <a:r>
              <a:rPr lang="en-GB" sz="500" b="0" strike="noStrike" spc="-1">
                <a:solidFill>
                  <a:srgbClr val="000000"/>
                </a:solidFill>
                <a:latin typeface="Calibri"/>
                <a:ea typeface="Calibri"/>
              </a:rPr>
              <a:t>The data and information in this document is reflective of a hypothetical situation and client. This document is to be used for KPMG Virtual Internship purposes only. </a:t>
            </a:r>
            <a:endParaRPr lang="en-GB" sz="500" b="0" strike="noStrike" spc="-1">
              <a:solidFill>
                <a:srgbClr val="000000"/>
              </a:solidFill>
              <a:latin typeface="Arial"/>
            </a:endParaRPr>
          </a:p>
        </p:txBody>
      </p:sp>
      <p:pic>
        <p:nvPicPr>
          <p:cNvPr id="15" name="Picture 14" descr="Graphical user interface, application, table, Excel&#10;&#10;Description automatically generated">
            <a:extLst>
              <a:ext uri="{FF2B5EF4-FFF2-40B4-BE49-F238E27FC236}">
                <a16:creationId xmlns:a16="http://schemas.microsoft.com/office/drawing/2014/main" id="{EC113082-4CA9-473B-82E3-62101926764A}"/>
              </a:ext>
            </a:extLst>
          </p:cNvPr>
          <p:cNvPicPr>
            <a:picLocks noChangeAspect="1"/>
          </p:cNvPicPr>
          <p:nvPr/>
        </p:nvPicPr>
        <p:blipFill rotWithShape="1">
          <a:blip r:embed="rId2">
            <a:extLst>
              <a:ext uri="{28A0092B-C50C-407E-A947-70E740481C1C}">
                <a14:useLocalDpi xmlns:a14="http://schemas.microsoft.com/office/drawing/2010/main" val="0"/>
              </a:ext>
            </a:extLst>
          </a:blip>
          <a:srcRect l="-170" t="15230" r="35590" b="48500"/>
          <a:stretch/>
        </p:blipFill>
        <p:spPr>
          <a:xfrm>
            <a:off x="4278086" y="2754810"/>
            <a:ext cx="4865914" cy="2388689"/>
          </a:xfrm>
          <a:prstGeom prst="rect">
            <a:avLst/>
          </a:prstGeom>
        </p:spPr>
      </p:pic>
      <p:sp>
        <p:nvSpPr>
          <p:cNvPr id="16" name="Shape 99">
            <a:extLst>
              <a:ext uri="{FF2B5EF4-FFF2-40B4-BE49-F238E27FC236}">
                <a16:creationId xmlns:a16="http://schemas.microsoft.com/office/drawing/2014/main" id="{622DCF8F-D58E-4577-A444-EA012DB6CBCA}"/>
              </a:ext>
            </a:extLst>
          </p:cNvPr>
          <p:cNvSpPr/>
          <p:nvPr/>
        </p:nvSpPr>
        <p:spPr>
          <a:xfrm>
            <a:off x="116632" y="945796"/>
            <a:ext cx="4002128" cy="514693"/>
          </a:xfrm>
          <a:prstGeom prst="rect">
            <a:avLst/>
          </a:prstGeom>
          <a:noFill/>
          <a:ln w="12700">
            <a:noFill/>
          </a:ln>
        </p:spPr>
        <p:style>
          <a:lnRef idx="0">
            <a:scrgbClr r="0" g="0" b="0"/>
          </a:lnRef>
          <a:fillRef idx="0">
            <a:scrgbClr r="0" g="0" b="0"/>
          </a:fillRef>
          <a:effectRef idx="0">
            <a:scrgbClr r="0" g="0" b="0"/>
          </a:effectRef>
          <a:fontRef idx="minor"/>
        </p:style>
        <p:txBody>
          <a:bodyPr wrap="square" tIns="91440" bIns="91440" anchor="t">
            <a:spAutoFit/>
          </a:bodyPr>
          <a:lstStyle/>
          <a:p>
            <a:pPr>
              <a:lnSpc>
                <a:spcPct val="115000"/>
              </a:lnSpc>
              <a:tabLst>
                <a:tab pos="0" algn="l"/>
              </a:tabLst>
            </a:pPr>
            <a:r>
              <a:rPr lang="en-GB" sz="2000" b="1" spc="-1" dirty="0">
                <a:solidFill>
                  <a:srgbClr val="000000"/>
                </a:solidFill>
                <a:latin typeface="Open Sans"/>
                <a:ea typeface="Open Sans"/>
              </a:rPr>
              <a:t>New Customers To Target</a:t>
            </a:r>
            <a:endParaRPr lang="en-GB" sz="2000" b="0" strike="noStrike" spc="-1" dirty="0">
              <a:solidFill>
                <a:srgbClr val="000000"/>
              </a:solidFill>
              <a:latin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8280</TotalTime>
  <Words>956</Words>
  <Application>Microsoft Office PowerPoint</Application>
  <PresentationFormat>On-screen Show (16:9)</PresentationFormat>
  <Paragraphs>231</Paragraphs>
  <Slides>10</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Arial</vt:lpstr>
      <vt:lpstr>Calibri</vt:lpstr>
      <vt:lpstr>Open Sans</vt:lpstr>
      <vt:lpstr>Open Sans Extrabold</vt:lpstr>
      <vt:lpstr>Open Sans Light</vt:lpstr>
      <vt:lpstr>OpenSymbol</vt:lpstr>
      <vt:lpstr>Times New Roman</vt:lpstr>
      <vt:lpstr>Wingdings</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Dorothy Osubor</dc:creator>
  <dc:description/>
  <cp:lastModifiedBy>Dorothy Osubor</cp:lastModifiedBy>
  <cp:revision>25</cp:revision>
  <dcterms:modified xsi:type="dcterms:W3CDTF">2023-04-19T10:51:13Z</dcterms:modified>
  <dc:language>en-GB</dc:language>
</cp:coreProperties>
</file>